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bookmarkIdSeed="2">
  <p:sldMasterIdLst>
    <p:sldMasterId id="2147483757" r:id="rId7"/>
    <p:sldMasterId id="2147483758" r:id="rId8"/>
  </p:sldMasterIdLst>
  <p:notesMasterIdLst>
    <p:notesMasterId r:id="rId56"/>
  </p:notesMasterIdLst>
  <p:handoutMasterIdLst>
    <p:handoutMasterId r:id="rId57"/>
  </p:handoutMasterIdLst>
  <p:sldIdLst>
    <p:sldId id="455" r:id="rId9"/>
    <p:sldId id="444" r:id="rId10"/>
    <p:sldId id="429" r:id="rId11"/>
    <p:sldId id="385" r:id="rId12"/>
    <p:sldId id="430" r:id="rId13"/>
    <p:sldId id="431" r:id="rId14"/>
    <p:sldId id="386" r:id="rId15"/>
    <p:sldId id="387" r:id="rId16"/>
    <p:sldId id="445" r:id="rId17"/>
    <p:sldId id="432" r:id="rId18"/>
    <p:sldId id="388" r:id="rId19"/>
    <p:sldId id="391" r:id="rId20"/>
    <p:sldId id="389" r:id="rId21"/>
    <p:sldId id="392" r:id="rId22"/>
    <p:sldId id="433" r:id="rId23"/>
    <p:sldId id="434" r:id="rId24"/>
    <p:sldId id="398" r:id="rId25"/>
    <p:sldId id="462" r:id="rId26"/>
    <p:sldId id="399" r:id="rId27"/>
    <p:sldId id="403" r:id="rId28"/>
    <p:sldId id="404" r:id="rId29"/>
    <p:sldId id="405" r:id="rId30"/>
    <p:sldId id="464" r:id="rId31"/>
    <p:sldId id="435" r:id="rId32"/>
    <p:sldId id="436" r:id="rId33"/>
    <p:sldId id="408" r:id="rId34"/>
    <p:sldId id="463" r:id="rId35"/>
    <p:sldId id="465" r:id="rId36"/>
    <p:sldId id="411" r:id="rId37"/>
    <p:sldId id="478" r:id="rId38"/>
    <p:sldId id="477" r:id="rId39"/>
    <p:sldId id="479" r:id="rId40"/>
    <p:sldId id="412" r:id="rId41"/>
    <p:sldId id="468" r:id="rId42"/>
    <p:sldId id="469" r:id="rId43"/>
    <p:sldId id="471" r:id="rId44"/>
    <p:sldId id="474" r:id="rId45"/>
    <p:sldId id="476" r:id="rId46"/>
    <p:sldId id="413" r:id="rId47"/>
    <p:sldId id="414" r:id="rId48"/>
    <p:sldId id="437" r:id="rId49"/>
    <p:sldId id="439" r:id="rId50"/>
    <p:sldId id="441" r:id="rId51"/>
    <p:sldId id="401" r:id="rId52"/>
    <p:sldId id="440" r:id="rId53"/>
    <p:sldId id="442" r:id="rId54"/>
    <p:sldId id="458" r:id="rId55"/>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78D"/>
    <a:srgbClr val="003366"/>
    <a:srgbClr val="015289"/>
    <a:srgbClr val="333333"/>
    <a:srgbClr val="050000"/>
    <a:srgbClr val="999999"/>
    <a:srgbClr val="00307F"/>
    <a:srgbClr val="B0B1B3"/>
    <a:srgbClr val="848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3957" autoAdjust="0"/>
  </p:normalViewPr>
  <p:slideViewPr>
    <p:cSldViewPr>
      <p:cViewPr varScale="1">
        <p:scale>
          <a:sx n="64" d="100"/>
          <a:sy n="64" d="100"/>
        </p:scale>
        <p:origin x="15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578"/>
    </p:cViewPr>
  </p:sorterViewPr>
  <p:notesViewPr>
    <p:cSldViewPr>
      <p:cViewPr varScale="1">
        <p:scale>
          <a:sx n="55" d="100"/>
          <a:sy n="55" d="100"/>
        </p:scale>
        <p:origin x="2862"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2.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1028"/>
          <p:cNvSpPr>
            <a:spLocks noGrp="1" noChangeArrowheads="1"/>
          </p:cNvSpPr>
          <p:nvPr>
            <p:ph type="ftr" sz="quarter" idx="2"/>
          </p:nvPr>
        </p:nvSpPr>
        <p:spPr bwMode="auto">
          <a:xfrm>
            <a:off x="0"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defRPr sz="1200">
                <a:latin typeface="Times" panose="02020603050405020304" pitchFamily="18" charset="0"/>
              </a:defRPr>
            </a:lvl1pPr>
          </a:lstStyle>
          <a:p>
            <a:pPr>
              <a:defRPr/>
            </a:pPr>
            <a:endParaRPr lang="en-US" altLang="en-US"/>
          </a:p>
        </p:txBody>
      </p:sp>
      <p:sp>
        <p:nvSpPr>
          <p:cNvPr id="14341" name="Rectangle 1029"/>
          <p:cNvSpPr>
            <a:spLocks noGrp="1" noChangeArrowheads="1"/>
          </p:cNvSpPr>
          <p:nvPr>
            <p:ph type="sldNum" sz="quarter" idx="3"/>
          </p:nvPr>
        </p:nvSpPr>
        <p:spPr bwMode="auto">
          <a:xfrm>
            <a:off x="3937093"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lgn="r">
              <a:defRPr sz="1200">
                <a:latin typeface="Times" panose="02020603050405020304" pitchFamily="18" charset="0"/>
              </a:defRPr>
            </a:lvl1pPr>
          </a:lstStyle>
          <a:p>
            <a:pPr>
              <a:defRPr/>
            </a:pPr>
            <a:fld id="{AC13CC6B-47A7-4CFB-B46E-09604B449DB2}" type="slidenum">
              <a:rPr lang="en-US" altLang="en-US"/>
              <a:pPr>
                <a:defRPr/>
              </a:pPr>
              <a:t>‹#›</a:t>
            </a:fld>
            <a:endParaRPr lang="en-US" altLang="en-US"/>
          </a:p>
        </p:txBody>
      </p:sp>
    </p:spTree>
    <p:extLst>
      <p:ext uri="{BB962C8B-B14F-4D97-AF65-F5344CB8AC3E}">
        <p14:creationId xmlns:p14="http://schemas.microsoft.com/office/powerpoint/2010/main" val="215623772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87" name="Rectangle 3"/>
          <p:cNvSpPr>
            <a:spLocks noGrp="1" noChangeArrowheads="1"/>
          </p:cNvSpPr>
          <p:nvPr>
            <p:ph type="dt" idx="1"/>
          </p:nvPr>
        </p:nvSpPr>
        <p:spPr bwMode="auto">
          <a:xfrm>
            <a:off x="3961158" y="0"/>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algn="r" defTabSz="900294">
              <a:defRPr sz="1200">
                <a:latin typeface="Times"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209675" y="674688"/>
            <a:ext cx="4606925" cy="3454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6389" name="Rectangle 5"/>
          <p:cNvSpPr>
            <a:spLocks noGrp="1" noChangeArrowheads="1"/>
          </p:cNvSpPr>
          <p:nvPr>
            <p:ph type="body" sz="quarter" idx="3"/>
          </p:nvPr>
        </p:nvSpPr>
        <p:spPr bwMode="auto">
          <a:xfrm>
            <a:off x="896837" y="4354013"/>
            <a:ext cx="5156404" cy="420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783233"/>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961158" y="8783233"/>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algn="r" defTabSz="900294">
              <a:defRPr sz="1200">
                <a:latin typeface="Times" panose="02020603050405020304" pitchFamily="18" charset="0"/>
              </a:defRPr>
            </a:lvl1pPr>
          </a:lstStyle>
          <a:p>
            <a:pPr>
              <a:defRPr/>
            </a:pPr>
            <a:fld id="{96BC7B59-A22A-4A44-9130-73FCCB7E58F6}" type="slidenum">
              <a:rPr lang="en-US" altLang="en-US"/>
              <a:pPr>
                <a:defRPr/>
              </a:pPr>
              <a:t>‹#›</a:t>
            </a:fld>
            <a:endParaRPr lang="en-US" altLang="en-US"/>
          </a:p>
        </p:txBody>
      </p:sp>
    </p:spTree>
    <p:extLst>
      <p:ext uri="{BB962C8B-B14F-4D97-AF65-F5344CB8AC3E}">
        <p14:creationId xmlns:p14="http://schemas.microsoft.com/office/powerpoint/2010/main" val="368768483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a:t>
            </a:fld>
            <a:endParaRPr lang="en-US" altLang="en-US"/>
          </a:p>
        </p:txBody>
      </p:sp>
    </p:spTree>
    <p:extLst>
      <p:ext uri="{BB962C8B-B14F-4D97-AF65-F5344CB8AC3E}">
        <p14:creationId xmlns:p14="http://schemas.microsoft.com/office/powerpoint/2010/main" val="198432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10</a:t>
            </a:fld>
            <a:endParaRPr lang="en-US" altLang="en-US"/>
          </a:p>
        </p:txBody>
      </p:sp>
    </p:spTree>
    <p:extLst>
      <p:ext uri="{BB962C8B-B14F-4D97-AF65-F5344CB8AC3E}">
        <p14:creationId xmlns:p14="http://schemas.microsoft.com/office/powerpoint/2010/main" val="273500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11</a:t>
            </a:fld>
            <a:endParaRPr lang="en-US" altLang="en-US"/>
          </a:p>
        </p:txBody>
      </p:sp>
    </p:spTree>
    <p:extLst>
      <p:ext uri="{BB962C8B-B14F-4D97-AF65-F5344CB8AC3E}">
        <p14:creationId xmlns:p14="http://schemas.microsoft.com/office/powerpoint/2010/main" val="374826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12</a:t>
            </a:fld>
            <a:endParaRPr lang="en-US" altLang="en-US"/>
          </a:p>
        </p:txBody>
      </p:sp>
    </p:spTree>
    <p:extLst>
      <p:ext uri="{BB962C8B-B14F-4D97-AF65-F5344CB8AC3E}">
        <p14:creationId xmlns:p14="http://schemas.microsoft.com/office/powerpoint/2010/main" val="420513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13</a:t>
            </a:fld>
            <a:endParaRPr lang="en-US" altLang="en-US"/>
          </a:p>
        </p:txBody>
      </p:sp>
    </p:spTree>
    <p:extLst>
      <p:ext uri="{BB962C8B-B14F-4D97-AF65-F5344CB8AC3E}">
        <p14:creationId xmlns:p14="http://schemas.microsoft.com/office/powerpoint/2010/main" val="380443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14</a:t>
            </a:fld>
            <a:endParaRPr lang="en-US" altLang="en-US"/>
          </a:p>
        </p:txBody>
      </p:sp>
    </p:spTree>
    <p:extLst>
      <p:ext uri="{BB962C8B-B14F-4D97-AF65-F5344CB8AC3E}">
        <p14:creationId xmlns:p14="http://schemas.microsoft.com/office/powerpoint/2010/main" val="2208792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15</a:t>
            </a:fld>
            <a:endParaRPr lang="en-US" altLang="en-US"/>
          </a:p>
        </p:txBody>
      </p:sp>
    </p:spTree>
    <p:extLst>
      <p:ext uri="{BB962C8B-B14F-4D97-AF65-F5344CB8AC3E}">
        <p14:creationId xmlns:p14="http://schemas.microsoft.com/office/powerpoint/2010/main" val="1518273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16</a:t>
            </a:fld>
            <a:endParaRPr lang="en-US" altLang="en-US"/>
          </a:p>
        </p:txBody>
      </p:sp>
    </p:spTree>
    <p:extLst>
      <p:ext uri="{BB962C8B-B14F-4D97-AF65-F5344CB8AC3E}">
        <p14:creationId xmlns:p14="http://schemas.microsoft.com/office/powerpoint/2010/main" val="3756314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17</a:t>
            </a:fld>
            <a:endParaRPr lang="en-US" altLang="en-US"/>
          </a:p>
        </p:txBody>
      </p:sp>
    </p:spTree>
    <p:extLst>
      <p:ext uri="{BB962C8B-B14F-4D97-AF65-F5344CB8AC3E}">
        <p14:creationId xmlns:p14="http://schemas.microsoft.com/office/powerpoint/2010/main" val="168425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18</a:t>
            </a:fld>
            <a:endParaRPr lang="en-US" altLang="en-US"/>
          </a:p>
        </p:txBody>
      </p:sp>
    </p:spTree>
    <p:extLst>
      <p:ext uri="{BB962C8B-B14F-4D97-AF65-F5344CB8AC3E}">
        <p14:creationId xmlns:p14="http://schemas.microsoft.com/office/powerpoint/2010/main" val="1806776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19</a:t>
            </a:fld>
            <a:endParaRPr lang="en-US" altLang="en-US"/>
          </a:p>
        </p:txBody>
      </p:sp>
    </p:spTree>
    <p:extLst>
      <p:ext uri="{BB962C8B-B14F-4D97-AF65-F5344CB8AC3E}">
        <p14:creationId xmlns:p14="http://schemas.microsoft.com/office/powerpoint/2010/main" val="72156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a:t>
            </a:fld>
            <a:endParaRPr lang="en-US" altLang="en-US"/>
          </a:p>
        </p:txBody>
      </p:sp>
    </p:spTree>
    <p:extLst>
      <p:ext uri="{BB962C8B-B14F-4D97-AF65-F5344CB8AC3E}">
        <p14:creationId xmlns:p14="http://schemas.microsoft.com/office/powerpoint/2010/main" val="1595438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20</a:t>
            </a:fld>
            <a:endParaRPr lang="en-US" altLang="en-US"/>
          </a:p>
        </p:txBody>
      </p:sp>
    </p:spTree>
    <p:extLst>
      <p:ext uri="{BB962C8B-B14F-4D97-AF65-F5344CB8AC3E}">
        <p14:creationId xmlns:p14="http://schemas.microsoft.com/office/powerpoint/2010/main" val="2468438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21</a:t>
            </a:fld>
            <a:endParaRPr lang="en-US" altLang="en-US"/>
          </a:p>
        </p:txBody>
      </p:sp>
    </p:spTree>
    <p:extLst>
      <p:ext uri="{BB962C8B-B14F-4D97-AF65-F5344CB8AC3E}">
        <p14:creationId xmlns:p14="http://schemas.microsoft.com/office/powerpoint/2010/main" val="826761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22</a:t>
            </a:fld>
            <a:endParaRPr lang="en-US" altLang="en-US"/>
          </a:p>
        </p:txBody>
      </p:sp>
    </p:spTree>
    <p:extLst>
      <p:ext uri="{BB962C8B-B14F-4D97-AF65-F5344CB8AC3E}">
        <p14:creationId xmlns:p14="http://schemas.microsoft.com/office/powerpoint/2010/main" val="2416128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23</a:t>
            </a:fld>
            <a:endParaRPr lang="en-US" altLang="en-US"/>
          </a:p>
        </p:txBody>
      </p:sp>
    </p:spTree>
    <p:extLst>
      <p:ext uri="{BB962C8B-B14F-4D97-AF65-F5344CB8AC3E}">
        <p14:creationId xmlns:p14="http://schemas.microsoft.com/office/powerpoint/2010/main" val="2941168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24</a:t>
            </a:fld>
            <a:endParaRPr lang="en-US" altLang="en-US"/>
          </a:p>
        </p:txBody>
      </p:sp>
    </p:spTree>
    <p:extLst>
      <p:ext uri="{BB962C8B-B14F-4D97-AF65-F5344CB8AC3E}">
        <p14:creationId xmlns:p14="http://schemas.microsoft.com/office/powerpoint/2010/main" val="1164121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25</a:t>
            </a:fld>
            <a:endParaRPr lang="en-US" altLang="en-US"/>
          </a:p>
        </p:txBody>
      </p:sp>
    </p:spTree>
    <p:extLst>
      <p:ext uri="{BB962C8B-B14F-4D97-AF65-F5344CB8AC3E}">
        <p14:creationId xmlns:p14="http://schemas.microsoft.com/office/powerpoint/2010/main" val="4022728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26</a:t>
            </a:fld>
            <a:endParaRPr lang="en-US" altLang="en-US"/>
          </a:p>
        </p:txBody>
      </p:sp>
    </p:spTree>
    <p:extLst>
      <p:ext uri="{BB962C8B-B14F-4D97-AF65-F5344CB8AC3E}">
        <p14:creationId xmlns:p14="http://schemas.microsoft.com/office/powerpoint/2010/main" val="1542875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27</a:t>
            </a:fld>
            <a:endParaRPr lang="en-US" altLang="en-US"/>
          </a:p>
        </p:txBody>
      </p:sp>
    </p:spTree>
    <p:extLst>
      <p:ext uri="{BB962C8B-B14F-4D97-AF65-F5344CB8AC3E}">
        <p14:creationId xmlns:p14="http://schemas.microsoft.com/office/powerpoint/2010/main" val="4275143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28</a:t>
            </a:fld>
            <a:endParaRPr lang="en-US" altLang="en-US"/>
          </a:p>
        </p:txBody>
      </p:sp>
    </p:spTree>
    <p:extLst>
      <p:ext uri="{BB962C8B-B14F-4D97-AF65-F5344CB8AC3E}">
        <p14:creationId xmlns:p14="http://schemas.microsoft.com/office/powerpoint/2010/main" val="2640819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29</a:t>
            </a:fld>
            <a:endParaRPr lang="en-US" altLang="en-US"/>
          </a:p>
        </p:txBody>
      </p:sp>
    </p:spTree>
    <p:extLst>
      <p:ext uri="{BB962C8B-B14F-4D97-AF65-F5344CB8AC3E}">
        <p14:creationId xmlns:p14="http://schemas.microsoft.com/office/powerpoint/2010/main" val="169727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a:t>
            </a:fld>
            <a:endParaRPr lang="en-US" altLang="en-US"/>
          </a:p>
        </p:txBody>
      </p:sp>
    </p:spTree>
    <p:extLst>
      <p:ext uri="{BB962C8B-B14F-4D97-AF65-F5344CB8AC3E}">
        <p14:creationId xmlns:p14="http://schemas.microsoft.com/office/powerpoint/2010/main" val="2448549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30</a:t>
            </a:fld>
            <a:endParaRPr lang="en-US" altLang="en-US"/>
          </a:p>
        </p:txBody>
      </p:sp>
    </p:spTree>
    <p:extLst>
      <p:ext uri="{BB962C8B-B14F-4D97-AF65-F5344CB8AC3E}">
        <p14:creationId xmlns:p14="http://schemas.microsoft.com/office/powerpoint/2010/main" val="1543711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31</a:t>
            </a:fld>
            <a:endParaRPr lang="en-US" altLang="en-US"/>
          </a:p>
        </p:txBody>
      </p:sp>
    </p:spTree>
    <p:extLst>
      <p:ext uri="{BB962C8B-B14F-4D97-AF65-F5344CB8AC3E}">
        <p14:creationId xmlns:p14="http://schemas.microsoft.com/office/powerpoint/2010/main" val="3793182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32</a:t>
            </a:fld>
            <a:endParaRPr lang="en-US" altLang="en-US"/>
          </a:p>
        </p:txBody>
      </p:sp>
    </p:spTree>
    <p:extLst>
      <p:ext uri="{BB962C8B-B14F-4D97-AF65-F5344CB8AC3E}">
        <p14:creationId xmlns:p14="http://schemas.microsoft.com/office/powerpoint/2010/main" val="3431392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33</a:t>
            </a:fld>
            <a:endParaRPr lang="en-US" altLang="en-US"/>
          </a:p>
        </p:txBody>
      </p:sp>
    </p:spTree>
    <p:extLst>
      <p:ext uri="{BB962C8B-B14F-4D97-AF65-F5344CB8AC3E}">
        <p14:creationId xmlns:p14="http://schemas.microsoft.com/office/powerpoint/2010/main" val="3145705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34</a:t>
            </a:fld>
            <a:endParaRPr lang="en-US" altLang="en-US"/>
          </a:p>
        </p:txBody>
      </p:sp>
    </p:spTree>
    <p:extLst>
      <p:ext uri="{BB962C8B-B14F-4D97-AF65-F5344CB8AC3E}">
        <p14:creationId xmlns:p14="http://schemas.microsoft.com/office/powerpoint/2010/main" val="2546984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35</a:t>
            </a:fld>
            <a:endParaRPr lang="en-US" altLang="en-US"/>
          </a:p>
        </p:txBody>
      </p:sp>
    </p:spTree>
    <p:extLst>
      <p:ext uri="{BB962C8B-B14F-4D97-AF65-F5344CB8AC3E}">
        <p14:creationId xmlns:p14="http://schemas.microsoft.com/office/powerpoint/2010/main" val="1178254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36</a:t>
            </a:fld>
            <a:endParaRPr lang="en-US" altLang="en-US"/>
          </a:p>
        </p:txBody>
      </p:sp>
    </p:spTree>
    <p:extLst>
      <p:ext uri="{BB962C8B-B14F-4D97-AF65-F5344CB8AC3E}">
        <p14:creationId xmlns:p14="http://schemas.microsoft.com/office/powerpoint/2010/main" val="761019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37</a:t>
            </a:fld>
            <a:endParaRPr lang="en-US" altLang="en-US"/>
          </a:p>
        </p:txBody>
      </p:sp>
    </p:spTree>
    <p:extLst>
      <p:ext uri="{BB962C8B-B14F-4D97-AF65-F5344CB8AC3E}">
        <p14:creationId xmlns:p14="http://schemas.microsoft.com/office/powerpoint/2010/main" val="1533432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38</a:t>
            </a:fld>
            <a:endParaRPr lang="en-US" altLang="en-US"/>
          </a:p>
        </p:txBody>
      </p:sp>
    </p:spTree>
    <p:extLst>
      <p:ext uri="{BB962C8B-B14F-4D97-AF65-F5344CB8AC3E}">
        <p14:creationId xmlns:p14="http://schemas.microsoft.com/office/powerpoint/2010/main" val="1324987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39</a:t>
            </a:fld>
            <a:endParaRPr lang="en-US" altLang="en-US"/>
          </a:p>
        </p:txBody>
      </p:sp>
    </p:spTree>
    <p:extLst>
      <p:ext uri="{BB962C8B-B14F-4D97-AF65-F5344CB8AC3E}">
        <p14:creationId xmlns:p14="http://schemas.microsoft.com/office/powerpoint/2010/main" val="252215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a:t>
            </a:fld>
            <a:endParaRPr lang="en-US" altLang="en-US"/>
          </a:p>
        </p:txBody>
      </p:sp>
    </p:spTree>
    <p:extLst>
      <p:ext uri="{BB962C8B-B14F-4D97-AF65-F5344CB8AC3E}">
        <p14:creationId xmlns:p14="http://schemas.microsoft.com/office/powerpoint/2010/main" val="1752882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40</a:t>
            </a:fld>
            <a:endParaRPr lang="en-US" altLang="en-US"/>
          </a:p>
        </p:txBody>
      </p:sp>
    </p:spTree>
    <p:extLst>
      <p:ext uri="{BB962C8B-B14F-4D97-AF65-F5344CB8AC3E}">
        <p14:creationId xmlns:p14="http://schemas.microsoft.com/office/powerpoint/2010/main" val="3945852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41</a:t>
            </a:fld>
            <a:endParaRPr lang="en-US" altLang="en-US"/>
          </a:p>
        </p:txBody>
      </p:sp>
    </p:spTree>
    <p:extLst>
      <p:ext uri="{BB962C8B-B14F-4D97-AF65-F5344CB8AC3E}">
        <p14:creationId xmlns:p14="http://schemas.microsoft.com/office/powerpoint/2010/main" val="40727441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42</a:t>
            </a:fld>
            <a:endParaRPr lang="en-US" altLang="en-US"/>
          </a:p>
        </p:txBody>
      </p:sp>
    </p:spTree>
    <p:extLst>
      <p:ext uri="{BB962C8B-B14F-4D97-AF65-F5344CB8AC3E}">
        <p14:creationId xmlns:p14="http://schemas.microsoft.com/office/powerpoint/2010/main" val="4094306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43</a:t>
            </a:fld>
            <a:endParaRPr lang="en-US" altLang="en-US"/>
          </a:p>
        </p:txBody>
      </p:sp>
    </p:spTree>
    <p:extLst>
      <p:ext uri="{BB962C8B-B14F-4D97-AF65-F5344CB8AC3E}">
        <p14:creationId xmlns:p14="http://schemas.microsoft.com/office/powerpoint/2010/main" val="3373771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44</a:t>
            </a:fld>
            <a:endParaRPr lang="en-US" altLang="en-US"/>
          </a:p>
        </p:txBody>
      </p:sp>
    </p:spTree>
    <p:extLst>
      <p:ext uri="{BB962C8B-B14F-4D97-AF65-F5344CB8AC3E}">
        <p14:creationId xmlns:p14="http://schemas.microsoft.com/office/powerpoint/2010/main" val="3978161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45</a:t>
            </a:fld>
            <a:endParaRPr lang="en-US" altLang="en-US"/>
          </a:p>
        </p:txBody>
      </p:sp>
    </p:spTree>
    <p:extLst>
      <p:ext uri="{BB962C8B-B14F-4D97-AF65-F5344CB8AC3E}">
        <p14:creationId xmlns:p14="http://schemas.microsoft.com/office/powerpoint/2010/main" val="2444233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46</a:t>
            </a:fld>
            <a:endParaRPr lang="en-US" altLang="en-US"/>
          </a:p>
        </p:txBody>
      </p:sp>
    </p:spTree>
    <p:extLst>
      <p:ext uri="{BB962C8B-B14F-4D97-AF65-F5344CB8AC3E}">
        <p14:creationId xmlns:p14="http://schemas.microsoft.com/office/powerpoint/2010/main" val="1534825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47</a:t>
            </a:fld>
            <a:endParaRPr lang="en-US" altLang="en-US"/>
          </a:p>
        </p:txBody>
      </p:sp>
    </p:spTree>
    <p:extLst>
      <p:ext uri="{BB962C8B-B14F-4D97-AF65-F5344CB8AC3E}">
        <p14:creationId xmlns:p14="http://schemas.microsoft.com/office/powerpoint/2010/main" val="27347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5</a:t>
            </a:fld>
            <a:endParaRPr lang="en-US" altLang="en-US"/>
          </a:p>
        </p:txBody>
      </p:sp>
    </p:spTree>
    <p:extLst>
      <p:ext uri="{BB962C8B-B14F-4D97-AF65-F5344CB8AC3E}">
        <p14:creationId xmlns:p14="http://schemas.microsoft.com/office/powerpoint/2010/main" val="265203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6</a:t>
            </a:fld>
            <a:endParaRPr lang="en-US" altLang="en-US"/>
          </a:p>
        </p:txBody>
      </p:sp>
    </p:spTree>
    <p:extLst>
      <p:ext uri="{BB962C8B-B14F-4D97-AF65-F5344CB8AC3E}">
        <p14:creationId xmlns:p14="http://schemas.microsoft.com/office/powerpoint/2010/main" val="424649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7</a:t>
            </a:fld>
            <a:endParaRPr lang="en-US" altLang="en-US"/>
          </a:p>
        </p:txBody>
      </p:sp>
    </p:spTree>
    <p:extLst>
      <p:ext uri="{BB962C8B-B14F-4D97-AF65-F5344CB8AC3E}">
        <p14:creationId xmlns:p14="http://schemas.microsoft.com/office/powerpoint/2010/main" val="55167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8</a:t>
            </a:fld>
            <a:endParaRPr lang="en-US" altLang="en-US"/>
          </a:p>
        </p:txBody>
      </p:sp>
    </p:spTree>
    <p:extLst>
      <p:ext uri="{BB962C8B-B14F-4D97-AF65-F5344CB8AC3E}">
        <p14:creationId xmlns:p14="http://schemas.microsoft.com/office/powerpoint/2010/main" val="243875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9</a:t>
            </a:fld>
            <a:endParaRPr lang="en-US" altLang="en-US"/>
          </a:p>
        </p:txBody>
      </p:sp>
    </p:spTree>
    <p:extLst>
      <p:ext uri="{BB962C8B-B14F-4D97-AF65-F5344CB8AC3E}">
        <p14:creationId xmlns:p14="http://schemas.microsoft.com/office/powerpoint/2010/main" val="186871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1228-6322-4DCD-8486-9F1EB543CD1F}"/>
              </a:ext>
            </a:extLst>
          </p:cNvPr>
          <p:cNvSpPr>
            <a:spLocks noGrp="1"/>
          </p:cNvSpPr>
          <p:nvPr>
            <p:ph type="title"/>
          </p:nvPr>
        </p:nvSpPr>
        <p:spPr>
          <a:xfrm>
            <a:off x="628650" y="365125"/>
            <a:ext cx="7886700" cy="930275"/>
          </a:xfrm>
          <a:prstGeom prst="rect">
            <a:avLst/>
          </a:prstGeom>
        </p:spPr>
        <p:txBody>
          <a:bodyPr/>
          <a:lstStyle>
            <a:lvl1pPr>
              <a:defRPr sz="42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8A130BF0-5C81-4674-A2E6-E8DE1283879E}"/>
              </a:ext>
            </a:extLst>
          </p:cNvPr>
          <p:cNvSpPr>
            <a:spLocks noGrp="1"/>
          </p:cNvSpPr>
          <p:nvPr>
            <p:ph type="body" sz="quarter" idx="10"/>
          </p:nvPr>
        </p:nvSpPr>
        <p:spPr>
          <a:xfrm>
            <a:off x="628650" y="1447800"/>
            <a:ext cx="7886700" cy="5029200"/>
          </a:xfrm>
          <a:prstGeom prst="rect">
            <a:avLst/>
          </a:prstGeom>
        </p:spPr>
        <p:txBody>
          <a:bodyPr/>
          <a:lstStyle>
            <a:lvl1pPr marL="228600" indent="-228600">
              <a:spcBef>
                <a:spcPts val="600"/>
              </a:spcBef>
              <a:spcAft>
                <a:spcPts val="600"/>
              </a:spcAft>
              <a:buFont typeface="Wingdings" panose="05000000000000000000" pitchFamily="2" charset="2"/>
              <a:buChar char="§"/>
              <a:defRPr sz="2200">
                <a:solidFill>
                  <a:schemeClr val="bg1"/>
                </a:solidFill>
                <a:latin typeface="Times New Roman" panose="02020603050405020304" pitchFamily="18" charset="0"/>
                <a:cs typeface="Times New Roman" panose="02020603050405020304" pitchFamily="18" charset="0"/>
              </a:defRPr>
            </a:lvl1pPr>
            <a:lvl2pPr marL="685800" indent="-228600">
              <a:spcBef>
                <a:spcPts val="600"/>
              </a:spcBef>
              <a:spcAft>
                <a:spcPts val="600"/>
              </a:spcAft>
              <a:buFont typeface="Times New Roman" panose="02020603050405020304" pitchFamily="18" charset="0"/>
              <a:buChar char="–"/>
              <a:defRPr sz="2000">
                <a:solidFill>
                  <a:schemeClr val="bg1"/>
                </a:solidFill>
                <a:latin typeface="Times New Roman" panose="02020603050405020304" pitchFamily="18" charset="0"/>
                <a:cs typeface="Times New Roman" panose="02020603050405020304" pitchFamily="18" charset="0"/>
              </a:defRPr>
            </a:lvl2pPr>
            <a:lvl3pPr>
              <a:spcBef>
                <a:spcPts val="600"/>
              </a:spcBef>
              <a:spcAft>
                <a:spcPts val="600"/>
              </a:spcAft>
              <a:defRPr sz="1800">
                <a:solidFill>
                  <a:schemeClr val="bg1"/>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Font typeface="Wingdings" panose="05000000000000000000" pitchFamily="2" charset="2"/>
              <a:buChar char="§"/>
              <a:defRPr sz="1600">
                <a:solidFill>
                  <a:schemeClr val="bg1"/>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Font typeface="Wingdings" panose="05000000000000000000" pitchFamily="2" charset="2"/>
              <a:buChar char="§"/>
              <a:defRPr sz="1400">
                <a:solidFill>
                  <a:schemeClr val="bg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93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3900" y="1295400"/>
            <a:ext cx="788670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711C7190-9AC8-425E-9BFB-53B55D98068D}" type="slidenum">
              <a:rPr lang="en-US" altLang="en-US" smtClean="0"/>
              <a:pPr>
                <a:defRPr/>
              </a:pPr>
              <a:t>‹#›</a:t>
            </a:fld>
            <a:endParaRPr lang="en-US" altLang="en-US" dirty="0"/>
          </a:p>
        </p:txBody>
      </p:sp>
    </p:spTree>
    <p:extLst>
      <p:ext uri="{BB962C8B-B14F-4D97-AF65-F5344CB8AC3E}">
        <p14:creationId xmlns:p14="http://schemas.microsoft.com/office/powerpoint/2010/main" val="27892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rgbClr val="999999"/>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0BE5A9B3-7E52-4285-9B85-A1A5B4FA91B9}" type="slidenum">
              <a:rPr lang="en-US" altLang="en-US" smtClean="0"/>
              <a:pPr>
                <a:defRPr/>
              </a:pPr>
              <a:t>‹#›</a:t>
            </a:fld>
            <a:endParaRPr lang="en-US" altLang="en-US"/>
          </a:p>
        </p:txBody>
      </p:sp>
    </p:spTree>
    <p:extLst>
      <p:ext uri="{BB962C8B-B14F-4D97-AF65-F5344CB8AC3E}">
        <p14:creationId xmlns:p14="http://schemas.microsoft.com/office/powerpoint/2010/main" val="41261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115492A2-FC17-4C01-9FF0-284801F2626E}" type="slidenum">
              <a:rPr lang="en-US" altLang="en-US" smtClean="0"/>
              <a:pPr>
                <a:defRPr/>
              </a:pPr>
              <a:t>‹#›</a:t>
            </a:fld>
            <a:endParaRPr lang="en-US" altLang="en-US"/>
          </a:p>
        </p:txBody>
      </p:sp>
    </p:spTree>
    <p:extLst>
      <p:ext uri="{BB962C8B-B14F-4D97-AF65-F5344CB8AC3E}">
        <p14:creationId xmlns:p14="http://schemas.microsoft.com/office/powerpoint/2010/main" val="238151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426B0331-73C1-4112-9277-6EA3B1121FD0}" type="slidenum">
              <a:rPr lang="en-US" altLang="en-US" smtClean="0"/>
              <a:pPr>
                <a:defRPr/>
              </a:pPr>
              <a:t>‹#›</a:t>
            </a:fld>
            <a:endParaRPr lang="en-US" altLang="en-US" dirty="0"/>
          </a:p>
        </p:txBody>
      </p:sp>
    </p:spTree>
    <p:extLst>
      <p:ext uri="{BB962C8B-B14F-4D97-AF65-F5344CB8AC3E}">
        <p14:creationId xmlns:p14="http://schemas.microsoft.com/office/powerpoint/2010/main" val="239493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3521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descr="Campus Resilience Program Cover Photo" title="CRP Cover Photo">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userDrawn="1"/>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userDrawn="1"/>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userDrawn="1"/>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descr="FEMA Logo" title="FEMA Logo">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descr="Office of Academic Engagement Logo" title="Office of Academic Engagement Logo">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descr="Sponsor Logo" title="Sponsor Logo">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176195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Bumper Sticker">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648200" y="17526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defRPr/>
            </a:pPr>
            <a:endParaRPr lang="en-US"/>
          </a:p>
        </p:txBody>
      </p:sp>
      <p:sp>
        <p:nvSpPr>
          <p:cNvPr id="2" name="Title 1"/>
          <p:cNvSpPr>
            <a:spLocks noGrp="1"/>
          </p:cNvSpPr>
          <p:nvPr>
            <p:ph type="title"/>
          </p:nvPr>
        </p:nvSpPr>
        <p:spPr>
          <a:xfrm>
            <a:off x="457200" y="2857500"/>
            <a:ext cx="8229600" cy="1143000"/>
          </a:xfrm>
        </p:spPr>
        <p:txBody>
          <a:bodyPr/>
          <a:lstStyle>
            <a:lvl1pPr>
              <a:defRPr sz="5400">
                <a:solidFill>
                  <a:srgbClr val="003366"/>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D3AFC900-E6C1-4F88-BB37-3FE0B766F909}"/>
              </a:ext>
            </a:extLst>
          </p:cNvPr>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61740147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78D"/>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34F5A1-3FB9-401A-AA66-81FC9E115DC9}"/>
              </a:ext>
            </a:extLst>
          </p:cNvPr>
          <p:cNvSpPr txBox="1">
            <a:spLocks/>
          </p:cNvSpPr>
          <p:nvPr userDrawn="1"/>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chemeClr val="bg1"/>
              </a:solidFill>
              <a:effectLst/>
              <a:uLnTx/>
              <a:uFillTx/>
              <a:latin typeface="Times New Roman"/>
              <a:ea typeface="+mj-ea"/>
              <a:cs typeface="+mj-cs"/>
            </a:endParaRPr>
          </a:p>
        </p:txBody>
      </p:sp>
      <p:sp>
        <p:nvSpPr>
          <p:cNvPr id="10" name="Content Placeholder 2">
            <a:extLst>
              <a:ext uri="{FF2B5EF4-FFF2-40B4-BE49-F238E27FC236}">
                <a16:creationId xmlns:a16="http://schemas.microsoft.com/office/drawing/2014/main" id="{BD809ADB-79A2-4162-9419-CAC7DD327145}"/>
              </a:ext>
            </a:extLst>
          </p:cNvPr>
          <p:cNvSpPr txBox="1">
            <a:spLocks/>
          </p:cNvSpPr>
          <p:nvPr userDrawn="1"/>
        </p:nvSpPr>
        <p:spPr>
          <a:xfrm>
            <a:off x="723900" y="1295400"/>
            <a:ext cx="7886700" cy="4351338"/>
          </a:xfrm>
          <a:prstGeom prst="rect">
            <a:avLst/>
          </a:prstGeom>
        </p:spPr>
        <p:txBody>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defTabSz="914400" rtl="0" eaLnBrk="1" latinLnBrk="0" hangingPunct="1">
              <a:lnSpc>
                <a:spcPct val="90000"/>
              </a:lnSpc>
              <a:spcBef>
                <a:spcPts val="600"/>
              </a:spcBef>
              <a:spcAft>
                <a:spcPts val="600"/>
              </a:spcAft>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600"/>
              </a:spcAft>
              <a:buClr>
                <a:srgbClr val="B0B1B3"/>
              </a:buClr>
              <a:buSzTx/>
              <a:buFont typeface="Wingdings" panose="05000000000000000000" pitchFamily="2" charset="2"/>
              <a:buChar char="§"/>
              <a:tabLst/>
              <a:defRPr/>
            </a:pPr>
            <a:endParaRPr lang="en-US" sz="2200" kern="1200" noProof="0"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9113553"/>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pic>
        <p:nvPicPr>
          <p:cNvPr id="5" name="Picture 2" descr="FEMA Logo" title="FEMA Logo">
            <a:extLst>
              <a:ext uri="{FF2B5EF4-FFF2-40B4-BE49-F238E27FC236}">
                <a16:creationId xmlns:a16="http://schemas.microsoft.com/office/drawing/2014/main" id="{776EA175-DD45-4C47-9FFC-DC08F26893DF}"/>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40452" y="6086405"/>
            <a:ext cx="1805515"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descr="Office of Academic Engagement Logo" title="Office of Academic Engagement Logo">
            <a:extLst>
              <a:ext uri="{FF2B5EF4-FFF2-40B4-BE49-F238E27FC236}">
                <a16:creationId xmlns:a16="http://schemas.microsoft.com/office/drawing/2014/main" id="{597B8BE3-8DF5-4F35-9370-E59C4C916B98}"/>
              </a:ext>
            </a:extLst>
          </p:cNvPr>
          <p:cNvGrpSpPr/>
          <p:nvPr userDrawn="1"/>
        </p:nvGrpSpPr>
        <p:grpSpPr>
          <a:xfrm>
            <a:off x="6553200" y="5953034"/>
            <a:ext cx="2019067" cy="838200"/>
            <a:chOff x="6763479" y="5961483"/>
            <a:chExt cx="2019067" cy="838200"/>
          </a:xfrm>
        </p:grpSpPr>
        <p:pic>
          <p:nvPicPr>
            <p:cNvPr id="10" name="Picture 9" descr="C:\Users\tarek.kouddous\AppData\Local\Microsoft\Windows\INetCache\Content.Word\CRP Logo V2_Transparent.png">
              <a:extLst>
                <a:ext uri="{FF2B5EF4-FFF2-40B4-BE49-F238E27FC236}">
                  <a16:creationId xmlns:a16="http://schemas.microsoft.com/office/drawing/2014/main" id="{2209F4D4-7450-473A-A3E7-F2FF771C87DE}"/>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763479" y="6029638"/>
              <a:ext cx="711888" cy="702713"/>
            </a:xfrm>
            <a:prstGeom prst="rect">
              <a:avLst/>
            </a:prstGeom>
            <a:noFill/>
            <a:ln>
              <a:noFill/>
            </a:ln>
          </p:spPr>
        </p:pic>
        <p:pic>
          <p:nvPicPr>
            <p:cNvPr id="11" name="Picture 10">
              <a:extLst>
                <a:ext uri="{FF2B5EF4-FFF2-40B4-BE49-F238E27FC236}">
                  <a16:creationId xmlns:a16="http://schemas.microsoft.com/office/drawing/2014/main" id="{3B3F4D49-375E-4851-8A61-1F1798AF119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a:stretch/>
          </p:blipFill>
          <p:spPr>
            <a:xfrm>
              <a:off x="7460605" y="5961483"/>
              <a:ext cx="1321941" cy="838200"/>
            </a:xfrm>
            <a:prstGeom prst="rect">
              <a:avLst/>
            </a:prstGeom>
          </p:spPr>
        </p:pic>
      </p:grpSp>
      <p:sp>
        <p:nvSpPr>
          <p:cNvPr id="12" name="TextBox 11" descr="Sponsor Logo" title="Sponsor Logo">
            <a:extLst>
              <a:ext uri="{FF2B5EF4-FFF2-40B4-BE49-F238E27FC236}">
                <a16:creationId xmlns:a16="http://schemas.microsoft.com/office/drawing/2014/main" id="{0AADA4AF-5C25-4EA4-B43E-D8B810C9522B}"/>
              </a:ext>
            </a:extLst>
          </p:cNvPr>
          <p:cNvSpPr txBox="1"/>
          <p:nvPr userDrawn="1"/>
        </p:nvSpPr>
        <p:spPr>
          <a:xfrm>
            <a:off x="33528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cSld>
  <p:clrMap bg1="dk2" tx1="lt1" bg2="dk1" tx2="lt2" accent1="accent1" accent2="accent2" accent3="accent3" accent4="accent4" accent5="accent5" accent6="accent6" hlink="hlink" folHlink="folHlink"/>
  <p:sldLayoutIdLst>
    <p:sldLayoutId id="2147483759" r:id="rId1"/>
    <p:sldLayoutId id="2147483761" r:id="rId2"/>
    <p:sldLayoutId id="2147483762" r:id="rId3"/>
    <p:sldLayoutId id="2147483763" r:id="rId4"/>
    <p:sldLayoutId id="2147483764" r:id="rId5"/>
    <p:sldLayoutId id="2147483756" r:id="rId6"/>
    <p:sldLayoutId id="2147483766" r:id="rId7"/>
  </p:sldLayoutIdLst>
  <p:hf hdr="0"/>
  <p:txStyles>
    <p:title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kern="1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7" y="4267200"/>
            <a:ext cx="8153400" cy="1692771"/>
          </a:xfrm>
          <a:prstGeom prst="rect">
            <a:avLst/>
          </a:prstGeom>
          <a:noFill/>
        </p:spPr>
        <p:txBody>
          <a:bodyPr wrap="square" rtlCol="0">
            <a:spAutoFit/>
          </a:bodyPr>
          <a:lstStyle/>
          <a:p>
            <a:pPr>
              <a:spcBef>
                <a:spcPts val="1200"/>
              </a:spcBef>
              <a:spcAft>
                <a:spcPts val="1200"/>
              </a:spcAft>
            </a:pPr>
            <a:r>
              <a:rPr lang="en-US" sz="3200" b="1" dirty="0">
                <a:latin typeface="+mj-lt"/>
              </a:rPr>
              <a:t>Earthquake Tabletop Exercise </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141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966918-F5B9-4023-943D-CB7AD2308964}"/>
              </a:ext>
            </a:extLst>
          </p:cNvPr>
          <p:cNvSpPr>
            <a:spLocks noGrp="1"/>
          </p:cNvSpPr>
          <p:nvPr>
            <p:ph type="sldNum" sz="quarter" idx="10"/>
          </p:nvPr>
        </p:nvSpPr>
        <p:spPr/>
        <p:txBody>
          <a:bodyPr/>
          <a:lstStyle/>
          <a:p>
            <a:pPr>
              <a:defRPr/>
            </a:pPr>
            <a:fld id="{711C7190-9AC8-425E-9BFB-53B55D98068D}" type="slidenum">
              <a:rPr lang="en-US" altLang="en-US" smtClean="0"/>
              <a:pPr>
                <a:defRPr/>
              </a:pPr>
              <a:t>10</a:t>
            </a:fld>
            <a:endParaRPr lang="en-US" altLang="en-US" dirty="0"/>
          </a:p>
        </p:txBody>
      </p:sp>
      <p:sp>
        <p:nvSpPr>
          <p:cNvPr id="3" name="Content Placeholder 2">
            <a:extLst>
              <a:ext uri="{FF2B5EF4-FFF2-40B4-BE49-F238E27FC236}">
                <a16:creationId xmlns:a16="http://schemas.microsoft.com/office/drawing/2014/main" id="{35A8B04E-BD9C-40C3-929B-88BAE6333828}"/>
              </a:ext>
            </a:extLst>
          </p:cNvPr>
          <p:cNvSpPr>
            <a:spLocks noGrp="1"/>
          </p:cNvSpPr>
          <p:nvPr>
            <p:ph idx="1"/>
          </p:nvPr>
        </p:nvSpPr>
        <p:spPr>
          <a:xfrm>
            <a:off x="628650" y="914401"/>
            <a:ext cx="7886700" cy="5181600"/>
          </a:xfrm>
        </p:spPr>
        <p:txBody>
          <a:bodyPr/>
          <a:lstStyle/>
          <a:p>
            <a:pPr marL="342900" lvl="0" indent="-342900">
              <a:spcBef>
                <a:spcPts val="0"/>
              </a:spcBef>
              <a:buFont typeface="+mj-lt"/>
              <a:buAutoNum type="arabicPeriod"/>
            </a:pPr>
            <a:r>
              <a:rPr lang="en-US" sz="1800" b="1" dirty="0"/>
              <a:t>Operational Coordination</a:t>
            </a:r>
            <a:r>
              <a:rPr lang="en-US" sz="1800" dirty="0"/>
              <a:t>: Assess the ability establish an effective command structure that integrates all critical stakeholders to ensure campus and community resources are used efficiently to respond to and recover from an earthquake impacting campus operations.  </a:t>
            </a:r>
          </a:p>
          <a:p>
            <a:pPr marL="342900" lvl="0" indent="-342900">
              <a:spcBef>
                <a:spcPts val="0"/>
              </a:spcBef>
              <a:buFont typeface="+mj-lt"/>
              <a:buAutoNum type="arabicPeriod"/>
            </a:pPr>
            <a:r>
              <a:rPr lang="en-US" sz="1800" b="1" dirty="0"/>
              <a:t>Public Information and Warning</a:t>
            </a:r>
            <a:r>
              <a:rPr lang="en-US" sz="1800" dirty="0"/>
              <a:t>: Assess the ability to deliver coordinated, actionable, and timely information to critical partners and stakeholders when faced with an earthquake impacting campus operations. </a:t>
            </a:r>
          </a:p>
          <a:p>
            <a:pPr marL="342900" lvl="0" indent="-342900">
              <a:spcBef>
                <a:spcPts val="0"/>
              </a:spcBef>
              <a:buFont typeface="+mj-lt"/>
              <a:buAutoNum type="arabicPeriod"/>
            </a:pPr>
            <a:r>
              <a:rPr lang="en-US" sz="1800" b="1" dirty="0"/>
              <a:t>Mass Care Services</a:t>
            </a:r>
            <a:r>
              <a:rPr lang="en-US" sz="1800" dirty="0"/>
              <a:t>: Examine the ability to provide life-sustaining and human services to affected populations at your institution to include hydration, feeding, sheltering, temporary housing, evacuee support, reunification, and distribution of emergency supplies.  </a:t>
            </a:r>
          </a:p>
          <a:p>
            <a:pPr marL="342900" lvl="0" indent="-342900">
              <a:spcBef>
                <a:spcPts val="0"/>
              </a:spcBef>
              <a:buFont typeface="+mj-lt"/>
              <a:buAutoNum type="arabicPeriod"/>
            </a:pPr>
            <a:r>
              <a:rPr lang="en-US" sz="1800" b="1" dirty="0"/>
              <a:t>Housing</a:t>
            </a:r>
            <a:r>
              <a:rPr lang="en-US" sz="1800" dirty="0"/>
              <a:t>: Examine the ability to provides temporary and long-term housing to members of the campus community in the aftermath of an earthquake. </a:t>
            </a:r>
          </a:p>
          <a:p>
            <a:pPr marL="342900" indent="-342900">
              <a:spcBef>
                <a:spcPts val="0"/>
              </a:spcBef>
              <a:buFont typeface="+mj-lt"/>
              <a:buAutoNum type="arabicPeriod"/>
            </a:pPr>
            <a:r>
              <a:rPr lang="en-US" sz="1800" b="1" dirty="0"/>
              <a:t>Infrastructure Systems</a:t>
            </a:r>
            <a:r>
              <a:rPr lang="en-US" sz="1800" dirty="0"/>
              <a:t>: Examine the ability to protect, restore, and revitalize critical infrastructure systems and assets to minimize threats to health and safety across the campus community in the aftermath of an earthquake. </a:t>
            </a:r>
          </a:p>
          <a:p>
            <a:pPr marL="0" indent="0">
              <a:spcBef>
                <a:spcPts val="0"/>
              </a:spcBef>
              <a:buNone/>
            </a:pPr>
            <a:endParaRPr lang="en-US" sz="1600" b="1" dirty="0">
              <a:solidFill>
                <a:srgbClr val="000000"/>
              </a:solidFill>
            </a:endParaRPr>
          </a:p>
        </p:txBody>
      </p:sp>
      <p:sp>
        <p:nvSpPr>
          <p:cNvPr id="2" name="Title 1">
            <a:extLst>
              <a:ext uri="{FF2B5EF4-FFF2-40B4-BE49-F238E27FC236}">
                <a16:creationId xmlns:a16="http://schemas.microsoft.com/office/drawing/2014/main" id="{B7801902-AAE5-4758-9F01-6D67EB27D453}"/>
              </a:ext>
            </a:extLst>
          </p:cNvPr>
          <p:cNvSpPr>
            <a:spLocks noGrp="1"/>
          </p:cNvSpPr>
          <p:nvPr>
            <p:ph type="title"/>
          </p:nvPr>
        </p:nvSpPr>
        <p:spPr>
          <a:xfrm>
            <a:off x="315913" y="1"/>
            <a:ext cx="7469187" cy="914400"/>
          </a:xfrm>
        </p:spPr>
        <p:txBody>
          <a:bodyPr/>
          <a:lstStyle/>
          <a:p>
            <a:r>
              <a:rPr lang="en-US" dirty="0"/>
              <a:t>Exercise Objectives</a:t>
            </a:r>
          </a:p>
        </p:txBody>
      </p:sp>
    </p:spTree>
    <p:extLst>
      <p:ext uri="{BB962C8B-B14F-4D97-AF65-F5344CB8AC3E}">
        <p14:creationId xmlns:p14="http://schemas.microsoft.com/office/powerpoint/2010/main" val="63232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DCB233-B1EF-4307-AC9D-738F98BEA4C0}"/>
              </a:ext>
            </a:extLst>
          </p:cNvPr>
          <p:cNvSpPr>
            <a:spLocks noGrp="1"/>
          </p:cNvSpPr>
          <p:nvPr>
            <p:ph type="sldNum" sz="quarter" idx="10"/>
          </p:nvPr>
        </p:nvSpPr>
        <p:spPr/>
        <p:txBody>
          <a:bodyPr/>
          <a:lstStyle/>
          <a:p>
            <a:pPr>
              <a:defRPr/>
            </a:pPr>
            <a:fld id="{711C7190-9AC8-425E-9BFB-53B55D98068D}" type="slidenum">
              <a:rPr lang="en-US" altLang="en-US" smtClean="0"/>
              <a:pPr>
                <a:defRPr/>
              </a:pPr>
              <a:t>11</a:t>
            </a:fld>
            <a:endParaRPr lang="en-US" altLang="en-US"/>
          </a:p>
        </p:txBody>
      </p:sp>
      <p:sp>
        <p:nvSpPr>
          <p:cNvPr id="3" name="Content Placeholder 2">
            <a:extLst>
              <a:ext uri="{FF2B5EF4-FFF2-40B4-BE49-F238E27FC236}">
                <a16:creationId xmlns:a16="http://schemas.microsoft.com/office/drawing/2014/main" id="{8A5B092C-D053-42BD-9D39-45A5D3010B9F}"/>
              </a:ext>
            </a:extLst>
          </p:cNvPr>
          <p:cNvSpPr>
            <a:spLocks noGrp="1"/>
          </p:cNvSpPr>
          <p:nvPr>
            <p:ph idx="1"/>
          </p:nvPr>
        </p:nvSpPr>
        <p:spPr/>
        <p:txBody>
          <a:bodyPr/>
          <a:lstStyle/>
          <a:p>
            <a:r>
              <a:rPr lang="en-US" b="1" dirty="0"/>
              <a:t>Facilitator: </a:t>
            </a:r>
            <a:r>
              <a:rPr lang="en-US" dirty="0"/>
              <a:t>Provides situation updates and facilitates discussions</a:t>
            </a:r>
          </a:p>
          <a:p>
            <a:r>
              <a:rPr lang="en-US" b="1" dirty="0"/>
              <a:t>Players: </a:t>
            </a:r>
            <a:r>
              <a:rPr lang="en-US" dirty="0"/>
              <a:t>Respond to the situation presented based on current plans, policies, and procedures</a:t>
            </a:r>
          </a:p>
          <a:p>
            <a:r>
              <a:rPr lang="en-US" b="1" dirty="0"/>
              <a:t>Observers: </a:t>
            </a:r>
            <a:r>
              <a:rPr lang="en-US" dirty="0"/>
              <a:t>Visit or view selected segments of the exercise without directly engaging in exercise discussions</a:t>
            </a:r>
          </a:p>
          <a:p>
            <a:r>
              <a:rPr lang="en-US" b="1" dirty="0"/>
              <a:t>Support Staff: </a:t>
            </a:r>
            <a:r>
              <a:rPr lang="en-US" dirty="0"/>
              <a:t>Performs administrative and logistical support during the exercise (e.g., registration) </a:t>
            </a:r>
          </a:p>
          <a:p>
            <a:r>
              <a:rPr lang="en-US" dirty="0">
                <a:solidFill>
                  <a:srgbClr val="FF0000"/>
                </a:solidFill>
              </a:rPr>
              <a:t>[Insert additional participant roles as appropriate]</a:t>
            </a:r>
          </a:p>
        </p:txBody>
      </p:sp>
      <p:sp>
        <p:nvSpPr>
          <p:cNvPr id="2" name="Title 1">
            <a:extLst>
              <a:ext uri="{FF2B5EF4-FFF2-40B4-BE49-F238E27FC236}">
                <a16:creationId xmlns:a16="http://schemas.microsoft.com/office/drawing/2014/main" id="{D2983BE2-5EF0-4719-A341-169852D2483F}"/>
              </a:ext>
            </a:extLst>
          </p:cNvPr>
          <p:cNvSpPr>
            <a:spLocks noGrp="1"/>
          </p:cNvSpPr>
          <p:nvPr>
            <p:ph type="title"/>
          </p:nvPr>
        </p:nvSpPr>
        <p:spPr>
          <a:xfrm>
            <a:off x="315913" y="0"/>
            <a:ext cx="8294687" cy="1050925"/>
          </a:xfrm>
        </p:spPr>
        <p:txBody>
          <a:bodyPr/>
          <a:lstStyle/>
          <a:p>
            <a:r>
              <a:rPr lang="en-US" dirty="0"/>
              <a:t>Participant Roles and Responsibilities</a:t>
            </a:r>
          </a:p>
        </p:txBody>
      </p:sp>
    </p:spTree>
    <p:extLst>
      <p:ext uri="{BB962C8B-B14F-4D97-AF65-F5344CB8AC3E}">
        <p14:creationId xmlns:p14="http://schemas.microsoft.com/office/powerpoint/2010/main" val="323438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56FC6B-E772-4B1B-9673-008BED9C0209}"/>
              </a:ext>
            </a:extLst>
          </p:cNvPr>
          <p:cNvSpPr>
            <a:spLocks noGrp="1"/>
          </p:cNvSpPr>
          <p:nvPr>
            <p:ph type="sldNum" sz="quarter" idx="10"/>
          </p:nvPr>
        </p:nvSpPr>
        <p:spPr/>
        <p:txBody>
          <a:bodyPr/>
          <a:lstStyle/>
          <a:p>
            <a:pPr>
              <a:defRPr/>
            </a:pPr>
            <a:fld id="{711C7190-9AC8-425E-9BFB-53B55D98068D}" type="slidenum">
              <a:rPr lang="en-US" altLang="en-US" smtClean="0"/>
              <a:pPr>
                <a:defRPr/>
              </a:pPr>
              <a:t>12</a:t>
            </a:fld>
            <a:endParaRPr lang="en-US" altLang="en-US"/>
          </a:p>
        </p:txBody>
      </p:sp>
      <p:sp>
        <p:nvSpPr>
          <p:cNvPr id="3" name="Content Placeholder 2">
            <a:extLst>
              <a:ext uri="{FF2B5EF4-FFF2-40B4-BE49-F238E27FC236}">
                <a16:creationId xmlns:a16="http://schemas.microsoft.com/office/drawing/2014/main" id="{81AE860B-0DC4-4802-ADC2-A0CB75ACAA7D}"/>
              </a:ext>
            </a:extLst>
          </p:cNvPr>
          <p:cNvSpPr>
            <a:spLocks noGrp="1"/>
          </p:cNvSpPr>
          <p:nvPr>
            <p:ph idx="1"/>
          </p:nvPr>
        </p:nvSpPr>
        <p:spPr/>
        <p:txBody>
          <a:bodyPr/>
          <a:lstStyle/>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pPr marL="347662" lvl="1" indent="0">
              <a:buNone/>
            </a:pPr>
            <a:endParaRPr lang="en-US" dirty="0">
              <a:solidFill>
                <a:srgbClr val="FF0000"/>
              </a:solidFill>
            </a:endParaRPr>
          </a:p>
        </p:txBody>
      </p:sp>
      <p:sp>
        <p:nvSpPr>
          <p:cNvPr id="2" name="Title 1">
            <a:extLst>
              <a:ext uri="{FF2B5EF4-FFF2-40B4-BE49-F238E27FC236}">
                <a16:creationId xmlns:a16="http://schemas.microsoft.com/office/drawing/2014/main" id="{61045DBF-814C-44B3-82A7-58E814C116E1}"/>
              </a:ext>
            </a:extLst>
          </p:cNvPr>
          <p:cNvSpPr>
            <a:spLocks noGrp="1"/>
          </p:cNvSpPr>
          <p:nvPr>
            <p:ph type="title"/>
          </p:nvPr>
        </p:nvSpPr>
        <p:spPr/>
        <p:txBody>
          <a:bodyPr/>
          <a:lstStyle/>
          <a:p>
            <a:r>
              <a:rPr lang="en-US" dirty="0"/>
              <a:t>Participating Organizations</a:t>
            </a:r>
          </a:p>
        </p:txBody>
      </p:sp>
    </p:spTree>
    <p:extLst>
      <p:ext uri="{BB962C8B-B14F-4D97-AF65-F5344CB8AC3E}">
        <p14:creationId xmlns:p14="http://schemas.microsoft.com/office/powerpoint/2010/main" val="223089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B2FEF7-DD7B-4A46-825D-E5623B7E3723}"/>
              </a:ext>
            </a:extLst>
          </p:cNvPr>
          <p:cNvSpPr>
            <a:spLocks noGrp="1"/>
          </p:cNvSpPr>
          <p:nvPr>
            <p:ph type="sldNum" sz="quarter" idx="10"/>
          </p:nvPr>
        </p:nvSpPr>
        <p:spPr/>
        <p:txBody>
          <a:bodyPr/>
          <a:lstStyle/>
          <a:p>
            <a:pPr>
              <a:defRPr/>
            </a:pPr>
            <a:fld id="{711C7190-9AC8-425E-9BFB-53B55D98068D}" type="slidenum">
              <a:rPr lang="en-US" altLang="en-US" smtClean="0"/>
              <a:pPr>
                <a:defRPr/>
              </a:pPr>
              <a:t>13</a:t>
            </a:fld>
            <a:endParaRPr lang="en-US" altLang="en-US"/>
          </a:p>
        </p:txBody>
      </p:sp>
      <p:sp>
        <p:nvSpPr>
          <p:cNvPr id="3" name="Content Placeholder 2">
            <a:extLst>
              <a:ext uri="{FF2B5EF4-FFF2-40B4-BE49-F238E27FC236}">
                <a16:creationId xmlns:a16="http://schemas.microsoft.com/office/drawing/2014/main" id="{B57BA993-BA99-4FDD-AFE0-6AEB2BDB36FE}"/>
              </a:ext>
            </a:extLst>
          </p:cNvPr>
          <p:cNvSpPr>
            <a:spLocks noGrp="1"/>
          </p:cNvSpPr>
          <p:nvPr>
            <p:ph idx="1"/>
          </p:nvPr>
        </p:nvSpPr>
        <p:spPr/>
        <p:txBody>
          <a:bodyPr/>
          <a:lstStyle/>
          <a:p>
            <a:r>
              <a:rPr lang="en-US" dirty="0"/>
              <a:t>This exercise is being conducted in an </a:t>
            </a:r>
            <a:r>
              <a:rPr lang="en-US" b="1" dirty="0"/>
              <a:t>open, low-stress, no-fault environment</a:t>
            </a:r>
            <a:r>
              <a:rPr lang="en-US" dirty="0"/>
              <a:t>; varying viewpoints, even disagreements, are expected</a:t>
            </a:r>
          </a:p>
          <a:p>
            <a:r>
              <a:rPr lang="en-US" dirty="0"/>
              <a:t>Act in real-world roles for your institution or organization when considering the scenario</a:t>
            </a:r>
          </a:p>
          <a:p>
            <a:r>
              <a:rPr lang="en-US" dirty="0"/>
              <a:t>Decisions are </a:t>
            </a:r>
            <a:r>
              <a:rPr lang="en-US" b="1" dirty="0"/>
              <a:t>not precedent-setting</a:t>
            </a:r>
            <a:r>
              <a:rPr lang="en-US" dirty="0"/>
              <a:t>; this is an open discussion</a:t>
            </a:r>
          </a:p>
          <a:p>
            <a:r>
              <a:rPr lang="en-US" dirty="0"/>
              <a:t>The focus should be on </a:t>
            </a:r>
            <a:r>
              <a:rPr lang="en-US" b="1" dirty="0"/>
              <a:t>identifying suggestions and recommended actions</a:t>
            </a:r>
            <a:r>
              <a:rPr lang="en-US" dirty="0"/>
              <a:t> for improving preparedness, response, and recovery efforts</a:t>
            </a:r>
          </a:p>
          <a:p>
            <a:r>
              <a:rPr lang="en-US" dirty="0">
                <a:solidFill>
                  <a:srgbClr val="FF0000"/>
                </a:solidFill>
              </a:rPr>
              <a:t>[Insert any additional guidelines that may be relevant to the exercise]</a:t>
            </a:r>
          </a:p>
        </p:txBody>
      </p:sp>
      <p:sp>
        <p:nvSpPr>
          <p:cNvPr id="2" name="Title 1">
            <a:extLst>
              <a:ext uri="{FF2B5EF4-FFF2-40B4-BE49-F238E27FC236}">
                <a16:creationId xmlns:a16="http://schemas.microsoft.com/office/drawing/2014/main" id="{0B153294-E90B-4280-A6D6-463964520092}"/>
              </a:ext>
            </a:extLst>
          </p:cNvPr>
          <p:cNvSpPr>
            <a:spLocks noGrp="1"/>
          </p:cNvSpPr>
          <p:nvPr>
            <p:ph type="title"/>
          </p:nvPr>
        </p:nvSpPr>
        <p:spPr/>
        <p:txBody>
          <a:bodyPr/>
          <a:lstStyle/>
          <a:p>
            <a:r>
              <a:rPr lang="en-US" dirty="0"/>
              <a:t>Exercise Guidelines </a:t>
            </a:r>
          </a:p>
        </p:txBody>
      </p:sp>
    </p:spTree>
    <p:extLst>
      <p:ext uri="{BB962C8B-B14F-4D97-AF65-F5344CB8AC3E}">
        <p14:creationId xmlns:p14="http://schemas.microsoft.com/office/powerpoint/2010/main" val="285299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307D8F-F6BA-4C76-A042-EE1C56CF9E6D}"/>
              </a:ext>
            </a:extLst>
          </p:cNvPr>
          <p:cNvSpPr>
            <a:spLocks noGrp="1"/>
          </p:cNvSpPr>
          <p:nvPr>
            <p:ph type="sldNum" sz="quarter" idx="10"/>
          </p:nvPr>
        </p:nvSpPr>
        <p:spPr/>
        <p:txBody>
          <a:bodyPr/>
          <a:lstStyle/>
          <a:p>
            <a:pPr>
              <a:defRPr/>
            </a:pPr>
            <a:fld id="{711C7190-9AC8-425E-9BFB-53B55D98068D}" type="slidenum">
              <a:rPr lang="en-US" altLang="en-US" smtClean="0"/>
              <a:pPr>
                <a:defRPr/>
              </a:pPr>
              <a:t>14</a:t>
            </a:fld>
            <a:endParaRPr lang="en-US" altLang="en-US"/>
          </a:p>
        </p:txBody>
      </p:sp>
      <p:sp>
        <p:nvSpPr>
          <p:cNvPr id="3" name="Content Placeholder 2">
            <a:extLst>
              <a:ext uri="{FF2B5EF4-FFF2-40B4-BE49-F238E27FC236}">
                <a16:creationId xmlns:a16="http://schemas.microsoft.com/office/drawing/2014/main" id="{6542C996-97C9-434A-8E4D-4FC29212E059}"/>
              </a:ext>
            </a:extLst>
          </p:cNvPr>
          <p:cNvSpPr>
            <a:spLocks noGrp="1"/>
          </p:cNvSpPr>
          <p:nvPr>
            <p:ph idx="1"/>
          </p:nvPr>
        </p:nvSpPr>
        <p:spPr/>
        <p:txBody>
          <a:bodyPr/>
          <a:lstStyle/>
          <a:p>
            <a:r>
              <a:rPr lang="en-US" sz="2000" dirty="0"/>
              <a:t>The exercise </a:t>
            </a:r>
            <a:r>
              <a:rPr lang="en-US" sz="2000" b="1" dirty="0"/>
              <a:t>scenario is plausible</a:t>
            </a:r>
            <a:r>
              <a:rPr lang="en-US" sz="2000" dirty="0"/>
              <a:t> and events occur as they are presented </a:t>
            </a:r>
          </a:p>
          <a:p>
            <a:r>
              <a:rPr lang="en-US" sz="2000" dirty="0"/>
              <a:t>Players will use </a:t>
            </a:r>
            <a:r>
              <a:rPr lang="en-US" sz="2000" b="1" dirty="0"/>
              <a:t>existing plans, policies, procedures, and resources </a:t>
            </a:r>
            <a:r>
              <a:rPr lang="en-US" sz="2000" dirty="0"/>
              <a:t>to guide responses</a:t>
            </a:r>
          </a:p>
          <a:p>
            <a:r>
              <a:rPr lang="en-US" sz="2000" dirty="0"/>
              <a:t>There is </a:t>
            </a:r>
            <a:r>
              <a:rPr lang="en-US" sz="2000" b="1" dirty="0"/>
              <a:t>no “hidden agenda” </a:t>
            </a:r>
            <a:r>
              <a:rPr lang="en-US" sz="2000" dirty="0"/>
              <a:t>nor are there any trick questions </a:t>
            </a:r>
          </a:p>
          <a:p>
            <a:r>
              <a:rPr lang="en-US" sz="2000" dirty="0"/>
              <a:t>The scenario assumes certain player actions as it moves through each phase; players should first discuss the actions stipulated by the scenario</a:t>
            </a:r>
          </a:p>
          <a:p>
            <a:r>
              <a:rPr lang="en-US" sz="2000" dirty="0"/>
              <a:t>Players are welcome to engage in </a:t>
            </a:r>
            <a:r>
              <a:rPr lang="en-US" sz="2000" b="1" dirty="0"/>
              <a:t>“what if” discussions </a:t>
            </a:r>
            <a:r>
              <a:rPr lang="en-US" sz="2000" dirty="0"/>
              <a:t>of alternative scenario conditions </a:t>
            </a:r>
          </a:p>
          <a:p>
            <a:r>
              <a:rPr lang="en-US" sz="2000" dirty="0">
                <a:solidFill>
                  <a:srgbClr val="FF0000"/>
                </a:solidFill>
              </a:rPr>
              <a:t>[Insert any additional assumptions or artificialities that may be relevant to the exercise]</a:t>
            </a:r>
          </a:p>
        </p:txBody>
      </p:sp>
      <p:sp>
        <p:nvSpPr>
          <p:cNvPr id="2" name="Title 1">
            <a:extLst>
              <a:ext uri="{FF2B5EF4-FFF2-40B4-BE49-F238E27FC236}">
                <a16:creationId xmlns:a16="http://schemas.microsoft.com/office/drawing/2014/main" id="{E8924D32-EA2C-4128-AA7A-B84092716461}"/>
              </a:ext>
            </a:extLst>
          </p:cNvPr>
          <p:cNvSpPr>
            <a:spLocks noGrp="1"/>
          </p:cNvSpPr>
          <p:nvPr>
            <p:ph type="title"/>
          </p:nvPr>
        </p:nvSpPr>
        <p:spPr/>
        <p:txBody>
          <a:bodyPr/>
          <a:lstStyle/>
          <a:p>
            <a:r>
              <a:rPr lang="en-US" dirty="0"/>
              <a:t>Assumptions and Artificialities</a:t>
            </a:r>
          </a:p>
        </p:txBody>
      </p:sp>
    </p:spTree>
    <p:extLst>
      <p:ext uri="{BB962C8B-B14F-4D97-AF65-F5344CB8AC3E}">
        <p14:creationId xmlns:p14="http://schemas.microsoft.com/office/powerpoint/2010/main" val="92759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C333C-6E71-4CF5-B38E-50190D835617}"/>
              </a:ext>
            </a:extLst>
          </p:cNvPr>
          <p:cNvSpPr>
            <a:spLocks noGrp="1"/>
          </p:cNvSpPr>
          <p:nvPr>
            <p:ph type="sldNum" sz="quarter" idx="10"/>
          </p:nvPr>
        </p:nvSpPr>
        <p:spPr/>
        <p:txBody>
          <a:bodyPr/>
          <a:lstStyle/>
          <a:p>
            <a:pPr>
              <a:defRPr/>
            </a:pPr>
            <a:fld id="{BB727DF1-B45D-4B1C-B6A4-B449F2C0AC69}" type="slidenum">
              <a:rPr lang="en-US" altLang="en-US" smtClean="0"/>
              <a:pPr>
                <a:defRPr/>
              </a:pPr>
              <a:t>15</a:t>
            </a:fld>
            <a:endParaRPr lang="en-US" altLang="en-US"/>
          </a:p>
        </p:txBody>
      </p:sp>
      <p:sp>
        <p:nvSpPr>
          <p:cNvPr id="2" name="Title 1">
            <a:extLst>
              <a:ext uri="{FF2B5EF4-FFF2-40B4-BE49-F238E27FC236}">
                <a16:creationId xmlns:a16="http://schemas.microsoft.com/office/drawing/2014/main" id="{00CA1709-FD30-4F76-BD3B-D631E7FF09AB}"/>
              </a:ext>
            </a:extLst>
          </p:cNvPr>
          <p:cNvSpPr>
            <a:spLocks noGrp="1"/>
          </p:cNvSpPr>
          <p:nvPr>
            <p:ph type="title"/>
          </p:nvPr>
        </p:nvSpPr>
        <p:spPr/>
        <p:txBody>
          <a:bodyPr/>
          <a:lstStyle/>
          <a:p>
            <a:r>
              <a:rPr lang="en-US" sz="5400" dirty="0"/>
              <a:t>Start of Exercise</a:t>
            </a:r>
          </a:p>
        </p:txBody>
      </p:sp>
    </p:spTree>
    <p:extLst>
      <p:ext uri="{BB962C8B-B14F-4D97-AF65-F5344CB8AC3E}">
        <p14:creationId xmlns:p14="http://schemas.microsoft.com/office/powerpoint/2010/main" val="20368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541112-EBE5-4247-9466-4B7FE9ED4960}"/>
              </a:ext>
            </a:extLst>
          </p:cNvPr>
          <p:cNvSpPr>
            <a:spLocks noGrp="1"/>
          </p:cNvSpPr>
          <p:nvPr>
            <p:ph type="sldNum" sz="quarter" idx="10"/>
          </p:nvPr>
        </p:nvSpPr>
        <p:spPr/>
        <p:txBody>
          <a:bodyPr/>
          <a:lstStyle/>
          <a:p>
            <a:pPr>
              <a:defRPr/>
            </a:pPr>
            <a:fld id="{BB727DF1-B45D-4B1C-B6A4-B449F2C0AC69}" type="slidenum">
              <a:rPr lang="en-US" altLang="en-US" smtClean="0"/>
              <a:pPr>
                <a:defRPr/>
              </a:pPr>
              <a:t>16</a:t>
            </a:fld>
            <a:endParaRPr lang="en-US" altLang="en-US"/>
          </a:p>
        </p:txBody>
      </p:sp>
      <p:sp>
        <p:nvSpPr>
          <p:cNvPr id="2" name="Title 1">
            <a:extLst>
              <a:ext uri="{FF2B5EF4-FFF2-40B4-BE49-F238E27FC236}">
                <a16:creationId xmlns:a16="http://schemas.microsoft.com/office/drawing/2014/main" id="{68C239E5-FDC4-4747-9D0E-6ACAF616B973}"/>
              </a:ext>
            </a:extLst>
          </p:cNvPr>
          <p:cNvSpPr>
            <a:spLocks noGrp="1"/>
          </p:cNvSpPr>
          <p:nvPr>
            <p:ph type="title"/>
          </p:nvPr>
        </p:nvSpPr>
        <p:spPr/>
        <p:txBody>
          <a:bodyPr/>
          <a:lstStyle/>
          <a:p>
            <a:r>
              <a:rPr lang="en-US" sz="5400" dirty="0"/>
              <a:t>Module 1: </a:t>
            </a:r>
            <a:r>
              <a:rPr lang="en-US" dirty="0"/>
              <a:t>Response</a:t>
            </a:r>
            <a:endParaRPr lang="en-US" dirty="0">
              <a:highlight>
                <a:srgbClr val="FFFF00"/>
              </a:highlight>
            </a:endParaRPr>
          </a:p>
        </p:txBody>
      </p:sp>
    </p:spTree>
    <p:extLst>
      <p:ext uri="{BB962C8B-B14F-4D97-AF65-F5344CB8AC3E}">
        <p14:creationId xmlns:p14="http://schemas.microsoft.com/office/powerpoint/2010/main" val="117404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17</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5295900" cy="2438400"/>
          </a:xfrm>
        </p:spPr>
        <p:txBody>
          <a:bodyPr/>
          <a:lstStyle/>
          <a:p>
            <a:pPr marL="0" indent="0">
              <a:buNone/>
            </a:pPr>
            <a:r>
              <a:rPr lang="en-US" b="1" dirty="0">
                <a:solidFill>
                  <a:schemeClr val="tx2"/>
                </a:solidFill>
              </a:rPr>
              <a:t>[Insert Date and Time]</a:t>
            </a:r>
          </a:p>
          <a:p>
            <a:r>
              <a:rPr lang="en-US" sz="1800" dirty="0"/>
              <a:t>Around </a:t>
            </a:r>
            <a:r>
              <a:rPr lang="en-US" sz="1800" dirty="0">
                <a:solidFill>
                  <a:srgbClr val="FF0000"/>
                </a:solidFill>
              </a:rPr>
              <a:t>[insert time] </a:t>
            </a:r>
            <a:r>
              <a:rPr lang="en-US" sz="1800" dirty="0"/>
              <a:t>on </a:t>
            </a:r>
            <a:r>
              <a:rPr lang="en-US" sz="1800" dirty="0">
                <a:solidFill>
                  <a:srgbClr val="FF0000"/>
                </a:solidFill>
              </a:rPr>
              <a:t>[insert day]</a:t>
            </a:r>
            <a:r>
              <a:rPr lang="en-US" sz="1800" dirty="0">
                <a:solidFill>
                  <a:srgbClr val="000000"/>
                </a:solidFill>
              </a:rPr>
              <a:t>,</a:t>
            </a:r>
            <a:r>
              <a:rPr lang="en-US" sz="1800" dirty="0">
                <a:solidFill>
                  <a:srgbClr val="FF0000"/>
                </a:solidFill>
              </a:rPr>
              <a:t> </a:t>
            </a:r>
            <a:r>
              <a:rPr lang="en-US" sz="1800" dirty="0"/>
              <a:t>a 6.1 magnitude earthquake hits </a:t>
            </a:r>
            <a:r>
              <a:rPr lang="en-US" sz="1800" dirty="0">
                <a:solidFill>
                  <a:srgbClr val="FF0000"/>
                </a:solidFill>
              </a:rPr>
              <a:t>[insert jurisdiction name]</a:t>
            </a:r>
            <a:r>
              <a:rPr lang="en-US" sz="1800" dirty="0"/>
              <a:t>. </a:t>
            </a:r>
          </a:p>
          <a:p>
            <a:r>
              <a:rPr lang="en-US" sz="1800" dirty="0"/>
              <a:t>In two minutes, the quake causes severe damage to numerous campus facilities, including structural damage to several academic buildings, residential buildings, dining halls, administrative offices, and nearby roadways</a:t>
            </a: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1: Scenario Overview  </a:t>
            </a:r>
          </a:p>
        </p:txBody>
      </p:sp>
      <p:sp>
        <p:nvSpPr>
          <p:cNvPr id="11" name="Text Box 27">
            <a:extLst>
              <a:ext uri="{FF2B5EF4-FFF2-40B4-BE49-F238E27FC236}">
                <a16:creationId xmlns:a16="http://schemas.microsoft.com/office/drawing/2014/main" id="{B09FD417-A3F0-489C-B6FF-CC7AA6B7989A}"/>
              </a:ext>
            </a:extLst>
          </p:cNvPr>
          <p:cNvSpPr txBox="1"/>
          <p:nvPr/>
        </p:nvSpPr>
        <p:spPr>
          <a:xfrm>
            <a:off x="6019800" y="3502038"/>
            <a:ext cx="2210154" cy="20987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dirty="0">
                <a:solidFill>
                  <a:srgbClr val="006699"/>
                </a:solidFill>
                <a:effectLst/>
                <a:latin typeface="Times New Roman" panose="02020603050405020304" pitchFamily="18" charset="0"/>
                <a:ea typeface="Times New Roman" panose="02020603050405020304" pitchFamily="18" charset="0"/>
              </a:rPr>
              <a:t>Figure </a:t>
            </a:r>
            <a:r>
              <a:rPr lang="en-US" sz="1100" b="1" dirty="0">
                <a:solidFill>
                  <a:srgbClr val="006699"/>
                </a:solidFill>
                <a:latin typeface="Times New Roman" panose="02020603050405020304" pitchFamily="18" charset="0"/>
                <a:ea typeface="Times New Roman" panose="02020603050405020304" pitchFamily="18" charset="0"/>
              </a:rPr>
              <a:t>#1: Earthquake Damage to Roadways</a:t>
            </a:r>
            <a:endParaRPr lang="en-US" sz="1100" b="1" dirty="0">
              <a:solidFill>
                <a:srgbClr val="006699"/>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E2A0900E-2973-43BC-9BD0-B1A1FFE9394F}"/>
              </a:ext>
            </a:extLst>
          </p:cNvPr>
          <p:cNvSpPr txBox="1"/>
          <p:nvPr/>
        </p:nvSpPr>
        <p:spPr>
          <a:xfrm>
            <a:off x="711868" y="3955465"/>
            <a:ext cx="7898732" cy="2292935"/>
          </a:xfrm>
          <a:prstGeom prst="rect">
            <a:avLst/>
          </a:prstGeom>
          <a:noFill/>
        </p:spPr>
        <p:txBody>
          <a:bodyPr wrap="square" rtlCol="0">
            <a:spAutoFit/>
          </a:bodyPr>
          <a:lstStyle/>
          <a:p>
            <a:pPr marL="233363" indent="-233363">
              <a:spcBef>
                <a:spcPts val="600"/>
              </a:spcBef>
              <a:spcAft>
                <a:spcPts val="600"/>
              </a:spcAft>
              <a:buClr>
                <a:srgbClr val="B0B1B3"/>
              </a:buClr>
              <a:buFont typeface="Wingdings" panose="05000000000000000000" pitchFamily="2" charset="2"/>
              <a:buChar char="§"/>
            </a:pPr>
            <a:r>
              <a:rPr lang="en-US" sz="1800" dirty="0">
                <a:solidFill>
                  <a:srgbClr val="050000"/>
                </a:solidFill>
                <a:latin typeface="Times New Roman" panose="02020603050405020304" pitchFamily="18" charset="0"/>
                <a:cs typeface="Times New Roman" panose="02020603050405020304" pitchFamily="18" charset="0"/>
              </a:rPr>
              <a:t>Power outages immediately spread across campus due to downed power lines and damaged electric infrastructure</a:t>
            </a:r>
          </a:p>
          <a:p>
            <a:pPr>
              <a:spcBef>
                <a:spcPts val="600"/>
              </a:spcBef>
              <a:spcAft>
                <a:spcPts val="600"/>
              </a:spcAft>
              <a:buClr>
                <a:srgbClr val="B0B1B3"/>
              </a:buClr>
            </a:pPr>
            <a:r>
              <a:rPr lang="en-US" sz="2200" b="1" dirty="0">
                <a:solidFill>
                  <a:schemeClr val="tx2"/>
                </a:solidFill>
                <a:latin typeface="Times New Roman" panose="02020603050405020304" pitchFamily="18" charset="0"/>
                <a:cs typeface="Times New Roman" panose="02020603050405020304" pitchFamily="18" charset="0"/>
              </a:rPr>
              <a:t>[Insert Date and Time]</a:t>
            </a:r>
          </a:p>
          <a:p>
            <a:pPr marL="233363" indent="-233363">
              <a:spcBef>
                <a:spcPts val="600"/>
              </a:spcBef>
              <a:spcAft>
                <a:spcPts val="600"/>
              </a:spcAft>
              <a:buClr>
                <a:srgbClr val="B0B1B3"/>
              </a:buClr>
              <a:buFont typeface="Wingdings" panose="05000000000000000000" pitchFamily="2" charset="2"/>
              <a:buChar char="§"/>
            </a:pPr>
            <a:r>
              <a:rPr lang="en-US" sz="1800" dirty="0">
                <a:solidFill>
                  <a:srgbClr val="050000"/>
                </a:solidFill>
                <a:latin typeface="Times New Roman" panose="02020603050405020304" pitchFamily="18" charset="0"/>
                <a:cs typeface="Times New Roman" panose="02020603050405020304" pitchFamily="18" charset="0"/>
              </a:rPr>
              <a:t>In the immediate aftermath of the earthquake, your institution receives multiple unconfirmed reports of students trapped beneath the rubble of collapsed buildings</a:t>
            </a:r>
          </a:p>
          <a:p>
            <a:endParaRPr lang="en-US" dirty="0"/>
          </a:p>
        </p:txBody>
      </p:sp>
      <p:pic>
        <p:nvPicPr>
          <p:cNvPr id="7" name="Picture 6" descr="figure 1 depicts earthquake damage to roadways">
            <a:extLst>
              <a:ext uri="{FF2B5EF4-FFF2-40B4-BE49-F238E27FC236}">
                <a16:creationId xmlns:a16="http://schemas.microsoft.com/office/drawing/2014/main" id="{10998EC7-65EB-4CD9-9E12-A9094CD26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221112"/>
            <a:ext cx="1828800" cy="2194560"/>
          </a:xfrm>
          <a:prstGeom prst="rect">
            <a:avLst/>
          </a:prstGeom>
        </p:spPr>
      </p:pic>
    </p:spTree>
    <p:extLst>
      <p:ext uri="{BB962C8B-B14F-4D97-AF65-F5344CB8AC3E}">
        <p14:creationId xmlns:p14="http://schemas.microsoft.com/office/powerpoint/2010/main" val="107348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18</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685799" y="1063466"/>
            <a:ext cx="7989886" cy="4956333"/>
          </a:xfrm>
        </p:spPr>
        <p:txBody>
          <a:bodyPr/>
          <a:lstStyle/>
          <a:p>
            <a:r>
              <a:rPr lang="en-US" sz="1800" dirty="0"/>
              <a:t>A number of fires have broken out in facilities across campus, increasing the number of buildings that are facing significant structural damage</a:t>
            </a:r>
          </a:p>
          <a:p>
            <a:r>
              <a:rPr lang="en-US" sz="1800" dirty="0"/>
              <a:t>A water main break has also been reported on campus near </a:t>
            </a:r>
            <a:r>
              <a:rPr lang="en-US" sz="1800" dirty="0">
                <a:solidFill>
                  <a:srgbClr val="FF0000"/>
                </a:solidFill>
              </a:rPr>
              <a:t>[insert campus facility]</a:t>
            </a:r>
            <a:r>
              <a:rPr lang="en-US" sz="1800" dirty="0">
                <a:solidFill>
                  <a:srgbClr val="000000"/>
                </a:solidFill>
              </a:rPr>
              <a:t>, </a:t>
            </a:r>
            <a:r>
              <a:rPr lang="en-US" sz="1800" dirty="0"/>
              <a:t>resulting in minor flooding in and around the area</a:t>
            </a:r>
          </a:p>
          <a:p>
            <a:r>
              <a:rPr lang="en-US" sz="1800" dirty="0"/>
              <a:t>Local officials warn everyone within your jurisdiction to prepare for aftershocks and avoid severed power lines and buildings with apparent structural damage</a:t>
            </a:r>
          </a:p>
          <a:p>
            <a:pPr marL="0" indent="0">
              <a:buNone/>
            </a:pPr>
            <a:r>
              <a:rPr lang="en-US" b="1" dirty="0">
                <a:solidFill>
                  <a:schemeClr val="tx2"/>
                </a:solidFill>
              </a:rPr>
              <a:t>[Insert Date and Time]</a:t>
            </a:r>
          </a:p>
          <a:p>
            <a:r>
              <a:rPr lang="en-US" sz="1800" dirty="0"/>
              <a:t>In addition to </a:t>
            </a:r>
            <a:r>
              <a:rPr lang="en-US" sz="1800" dirty="0">
                <a:solidFill>
                  <a:srgbClr val="FF0000"/>
                </a:solidFill>
              </a:rPr>
              <a:t>[insert number] </a:t>
            </a:r>
            <a:r>
              <a:rPr lang="en-US" sz="1800" dirty="0"/>
              <a:t>confirmed fatalities, many students and faculty members have suffered injuries that require treatment or hospitalization. </a:t>
            </a:r>
            <a:r>
              <a:rPr lang="en-US" sz="1800" dirty="0">
                <a:solidFill>
                  <a:srgbClr val="FF0000"/>
                </a:solidFill>
              </a:rPr>
              <a:t>[insert number] </a:t>
            </a:r>
            <a:r>
              <a:rPr lang="en-US" sz="1800" dirty="0"/>
              <a:t>individuals are currently unaccounted for, including two international students and two campus visitors</a:t>
            </a:r>
          </a:p>
          <a:p>
            <a:r>
              <a:rPr lang="en-US" sz="1800" dirty="0"/>
              <a:t>Your institution has been inundated with calls from concerned families who have been unable to contact their children and are requesting an update on the status of campus response operations.</a:t>
            </a: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523287" cy="1050925"/>
          </a:xfrm>
        </p:spPr>
        <p:txBody>
          <a:bodyPr/>
          <a:lstStyle/>
          <a:p>
            <a:r>
              <a:rPr lang="en-US" dirty="0"/>
              <a:t>Module 1: Scenario Overview (cont.) </a:t>
            </a:r>
          </a:p>
        </p:txBody>
      </p:sp>
    </p:spTree>
    <p:extLst>
      <p:ext uri="{BB962C8B-B14F-4D97-AF65-F5344CB8AC3E}">
        <p14:creationId xmlns:p14="http://schemas.microsoft.com/office/powerpoint/2010/main" val="47078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3526CA-BA3A-47AD-9C85-B26B2BE57537}"/>
              </a:ext>
            </a:extLst>
          </p:cNvPr>
          <p:cNvSpPr>
            <a:spLocks noGrp="1"/>
          </p:cNvSpPr>
          <p:nvPr>
            <p:ph type="sldNum" sz="quarter" idx="10"/>
          </p:nvPr>
        </p:nvSpPr>
        <p:spPr/>
        <p:txBody>
          <a:bodyPr/>
          <a:lstStyle/>
          <a:p>
            <a:pPr>
              <a:defRPr/>
            </a:pPr>
            <a:fld id="{711C7190-9AC8-425E-9BFB-53B55D98068D}" type="slidenum">
              <a:rPr lang="en-US" altLang="en-US" smtClean="0"/>
              <a:pPr>
                <a:defRPr/>
              </a:pPr>
              <a:t>19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07736" y="1048904"/>
            <a:ext cx="7886700" cy="4437495"/>
          </a:xfrm>
        </p:spPr>
        <p:txBody>
          <a:bodyPr/>
          <a:lstStyle/>
          <a:p>
            <a:pPr marL="0" indent="0">
              <a:buNone/>
            </a:pPr>
            <a:r>
              <a:rPr lang="en-US" b="1" dirty="0"/>
              <a:t>Operational Coordination</a:t>
            </a:r>
          </a:p>
          <a:p>
            <a:pPr marL="457200" indent="-457200">
              <a:buFont typeface="+mj-lt"/>
              <a:buAutoNum type="arabicPeriod"/>
            </a:pPr>
            <a:r>
              <a:rPr lang="en-US" sz="2000" dirty="0"/>
              <a:t>What plans, policies, and procedures does your institution have in place to guide response efforts? </a:t>
            </a:r>
          </a:p>
          <a:p>
            <a:pPr marL="457200" indent="-457200">
              <a:buFont typeface="+mj-lt"/>
              <a:buAutoNum type="arabicPeriod"/>
            </a:pPr>
            <a:r>
              <a:rPr lang="en-US" sz="2000" dirty="0"/>
              <a:t>How would your institution establish and maintain an effective command structure to coordinate emergency response efforts?</a:t>
            </a:r>
          </a:p>
          <a:p>
            <a:pPr marL="457200" lvl="0" indent="-457200">
              <a:buFont typeface="+mj-lt"/>
              <a:buAutoNum type="arabicPeriod"/>
            </a:pPr>
            <a:r>
              <a:rPr lang="en-US" sz="2000" dirty="0"/>
              <a:t>How do key decision-makers collect information on damages and critical needs? </a:t>
            </a:r>
          </a:p>
          <a:p>
            <a:pPr marL="457200" lvl="0" indent="-457200">
              <a:buFont typeface="+mj-lt"/>
              <a:buAutoNum type="arabicPeriod"/>
            </a:pPr>
            <a:r>
              <a:rPr lang="en-US" sz="2000" dirty="0"/>
              <a:t>What resources are currently available?</a:t>
            </a:r>
          </a:p>
          <a:p>
            <a:pPr marL="457200" indent="-457200">
              <a:buFont typeface="+mj-lt"/>
              <a:buAutoNum type="arabicPeriod"/>
            </a:pPr>
            <a:r>
              <a:rPr lang="en-US" sz="2000" dirty="0"/>
              <a:t>Who are the key external stakeholders that would support response efforts?</a:t>
            </a:r>
          </a:p>
          <a:p>
            <a:pPr marL="457200" indent="-457200">
              <a:buFont typeface="+mj-lt"/>
              <a:buAutoNum type="arabicPeriod"/>
            </a:pPr>
            <a:r>
              <a:rPr lang="en-US" sz="2000" dirty="0"/>
              <a:t> </a:t>
            </a:r>
            <a:r>
              <a:rPr lang="en-US" sz="2000" dirty="0">
                <a:solidFill>
                  <a:srgbClr val="FF0000"/>
                </a:solidFill>
              </a:rPr>
              <a:t>[Insert additional discussion questions]</a:t>
            </a:r>
          </a:p>
          <a:p>
            <a:pPr marL="457200" lvl="0" indent="-457200">
              <a:buFont typeface="+mj-lt"/>
              <a:buAutoNum type="arabicPeriod"/>
            </a:pPr>
            <a:endParaRPr lang="en-US" dirty="0"/>
          </a:p>
          <a:p>
            <a:pPr marL="0" lvl="0" indent="0">
              <a:buNone/>
            </a:pPr>
            <a:endParaRPr lang="en-US" dirty="0"/>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(1/5)</a:t>
            </a:r>
          </a:p>
        </p:txBody>
      </p:sp>
    </p:spTree>
    <p:extLst>
      <p:ext uri="{BB962C8B-B14F-4D97-AF65-F5344CB8AC3E}">
        <p14:creationId xmlns:p14="http://schemas.microsoft.com/office/powerpoint/2010/main" val="71895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CB3872-E76F-405B-8916-1F60240ACEC4}"/>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a:solidFill>
                  <a:prstClr val="white"/>
                </a:solidFill>
                <a:latin typeface="Times New Roman" panose="02020603050405020304" pitchFamily="18" charset="0"/>
                <a:cs typeface="Times New Roman" panose="02020603050405020304" pitchFamily="18" charset="0"/>
              </a:rPr>
              <a:t>**</a:t>
            </a:r>
            <a:r>
              <a:rPr lang="en-US" sz="2200" b="1">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7169E69-451B-47E7-B1C8-D3B58E0E23A9}"/>
              </a:ext>
            </a:extLst>
          </p:cNvPr>
          <p:cNvSpPr>
            <a:spLocks noGrp="1"/>
          </p:cNvSpPr>
          <p:nvPr>
            <p:ph type="body" sz="quarter" idx="10"/>
          </p:nvPr>
        </p:nvSpPr>
        <p:spPr/>
        <p:txBody>
          <a:bodyPr/>
          <a:lstStyle/>
          <a:p>
            <a:pPr marL="233363" lvl="0" indent="-233363" eaLnBrk="0" fontAlgn="base" hangingPunct="0">
              <a:lnSpc>
                <a:spcPct val="100000"/>
              </a:lnSpc>
              <a:buClr>
                <a:srgbClr val="B0B1B3"/>
              </a:buClr>
            </a:pPr>
            <a:r>
              <a:rPr lang="en-US" dirty="0">
                <a:solidFill>
                  <a:srgbClr val="FFFFFF"/>
                </a:solidFill>
              </a:rPr>
              <a:t>The purpose of this Exercise Conduct Briefing is to provide a baseline exercise document that institutions of higher education can use to assess their emergency plans, policies, and procedures</a:t>
            </a:r>
          </a:p>
          <a:p>
            <a:pPr marL="233363" lvl="0" indent="-233363" eaLnBrk="0" fontAlgn="base" hangingPunct="0">
              <a:lnSpc>
                <a:spcPct val="100000"/>
              </a:lnSpc>
              <a:buClr>
                <a:srgbClr val="B0B1B3"/>
              </a:buClr>
            </a:pPr>
            <a:r>
              <a:rPr lang="en-US" dirty="0">
                <a:solidFill>
                  <a:srgbClr val="FFFFFF"/>
                </a:solidFill>
              </a:rPr>
              <a:t>The sample content contained in this document can be tailored as necessary by filling in all </a:t>
            </a:r>
            <a:r>
              <a:rPr lang="en-US" dirty="0">
                <a:solidFill>
                  <a:srgbClr val="FF0000"/>
                </a:solidFill>
              </a:rPr>
              <a:t>[bracketed content that is highlighted in red]</a:t>
            </a:r>
          </a:p>
          <a:p>
            <a:pPr marL="233363" lvl="0" indent="-233363" eaLnBrk="0" fontAlgn="base" hangingPunct="0">
              <a:lnSpc>
                <a:spcPct val="100000"/>
              </a:lnSpc>
              <a:buClr>
                <a:srgbClr val="B0B1B3"/>
              </a:buClr>
            </a:pPr>
            <a:r>
              <a:rPr lang="en-US" dirty="0">
                <a:solidFill>
                  <a:srgbClr val="FFFFFF"/>
                </a:solidFill>
              </a:rPr>
              <a:t>To insert the sponsoring organization’s logo, navigate to the “View” menu and select “Slide Master”</a:t>
            </a:r>
          </a:p>
          <a:p>
            <a:pPr marL="233363" lvl="0" indent="-233363" eaLnBrk="0" fontAlgn="base" hangingPunct="0">
              <a:lnSpc>
                <a:spcPct val="100000"/>
              </a:lnSpc>
              <a:buClr>
                <a:srgbClr val="B0B1B3"/>
              </a:buClr>
            </a:pPr>
            <a:r>
              <a:rPr lang="en-US" dirty="0">
                <a:solidFill>
                  <a:srgbClr val="FFFFFF"/>
                </a:solidFill>
              </a:rPr>
              <a:t>This briefing is to be used in tandem with the Earthquake Situation Manual and Facilitator Guide </a:t>
            </a:r>
            <a:r>
              <a:rPr lang="en-US" dirty="0"/>
              <a:t>so any changes made to this briefing will need to be aligned with those documents</a:t>
            </a:r>
          </a:p>
        </p:txBody>
      </p:sp>
      <p:sp>
        <p:nvSpPr>
          <p:cNvPr id="2" name="Title 1">
            <a:extLst>
              <a:ext uri="{FF2B5EF4-FFF2-40B4-BE49-F238E27FC236}">
                <a16:creationId xmlns:a16="http://schemas.microsoft.com/office/drawing/2014/main" id="{8477BF88-E9DA-47E6-B501-C7DF73EE5914}"/>
              </a:ext>
            </a:extLst>
          </p:cNvPr>
          <p:cNvSpPr>
            <a:spLocks noGrp="1"/>
          </p:cNvSpPr>
          <p:nvPr>
            <p:ph type="title"/>
          </p:nvPr>
        </p:nvSpPr>
        <p:spPr/>
        <p:txBody>
          <a:bodyPr/>
          <a:lstStyle/>
          <a:p>
            <a:r>
              <a:rPr lang="en-US" dirty="0"/>
              <a:t>READ FIRST</a:t>
            </a:r>
          </a:p>
        </p:txBody>
      </p:sp>
    </p:spTree>
    <p:extLst>
      <p:ext uri="{BB962C8B-B14F-4D97-AF65-F5344CB8AC3E}">
        <p14:creationId xmlns:p14="http://schemas.microsoft.com/office/powerpoint/2010/main" val="202912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3C2C49-D7B1-4DFC-9510-FAD799C3DF5F}"/>
              </a:ext>
            </a:extLst>
          </p:cNvPr>
          <p:cNvSpPr>
            <a:spLocks noGrp="1"/>
          </p:cNvSpPr>
          <p:nvPr>
            <p:ph type="sldNum" sz="quarter" idx="10"/>
          </p:nvPr>
        </p:nvSpPr>
        <p:spPr/>
        <p:txBody>
          <a:bodyPr/>
          <a:lstStyle/>
          <a:p>
            <a:pPr>
              <a:defRPr/>
            </a:pPr>
            <a:fld id="{711C7190-9AC8-425E-9BFB-53B55D98068D}" type="slidenum">
              <a:rPr lang="en-US" altLang="en-US" smtClean="0"/>
              <a:pPr>
                <a:defRPr/>
              </a:pPr>
              <a:t>20</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3900" y="1070978"/>
            <a:ext cx="7886700" cy="4872622"/>
          </a:xfrm>
        </p:spPr>
        <p:txBody>
          <a:bodyPr/>
          <a:lstStyle/>
          <a:p>
            <a:pPr marL="0" indent="0">
              <a:buNone/>
            </a:pPr>
            <a:r>
              <a:rPr lang="en-US" b="1" dirty="0"/>
              <a:t>Public Information and Warning</a:t>
            </a:r>
          </a:p>
          <a:p>
            <a:pPr marL="457200" indent="-457200">
              <a:buFont typeface="+mj-lt"/>
              <a:buAutoNum type="arabicPeriod"/>
            </a:pPr>
            <a:r>
              <a:rPr lang="en-US" sz="2000" dirty="0"/>
              <a:t>How does your institution ensure consistent and coordinated public messaging throughout the response period?</a:t>
            </a:r>
          </a:p>
          <a:p>
            <a:pPr marL="457200" indent="-457200">
              <a:buFont typeface="+mj-lt"/>
              <a:buAutoNum type="arabicPeriod"/>
            </a:pPr>
            <a:r>
              <a:rPr lang="en-US" sz="2000" dirty="0"/>
              <a:t>How does your institution ensure timely and accurate situational updates for internal stakeholders throughout the response period? </a:t>
            </a:r>
          </a:p>
          <a:p>
            <a:pPr marL="457200" indent="-457200">
              <a:buFont typeface="+mj-lt"/>
              <a:buAutoNum type="arabicPeriod"/>
            </a:pPr>
            <a:r>
              <a:rPr lang="en-US" sz="2000" dirty="0"/>
              <a:t>Does your institution have a crisis communications plan or other means of communicating with all stakeholders in case of a breakdown of standard communications?</a:t>
            </a:r>
          </a:p>
          <a:p>
            <a:pPr marL="457200" lvl="0" indent="-457200">
              <a:buFont typeface="+mj-lt"/>
              <a:buAutoNum type="arabicPeriod"/>
            </a:pPr>
            <a:r>
              <a:rPr lang="en-US" sz="2000" dirty="0"/>
              <a:t>How does your institution notify families, key stakeholders, and the public of fatalities or serious injuries? </a:t>
            </a:r>
          </a:p>
          <a:p>
            <a:pPr marL="457200" lvl="0" indent="-457200">
              <a:buFont typeface="+mj-lt"/>
              <a:buAutoNum type="arabicPeriod"/>
            </a:pPr>
            <a:r>
              <a:rPr lang="en-US" sz="2000" dirty="0">
                <a:solidFill>
                  <a:srgbClr val="FF0000"/>
                </a:solidFill>
              </a:rPr>
              <a:t>[Insert additional discussion questions]</a:t>
            </a:r>
          </a:p>
          <a:p>
            <a:pPr marL="457200" indent="-457200">
              <a:buFont typeface="+mj-lt"/>
              <a:buAutoNum type="arabicPeriod"/>
            </a:pPr>
            <a:endParaRPr lang="en-US" dirty="0"/>
          </a:p>
          <a:p>
            <a:pPr marL="457200" indent="-457200">
              <a:buFont typeface="+mj-lt"/>
              <a:buAutoNum type="arabicPeriod"/>
            </a:pPr>
            <a:endParaRPr lang="en-US" dirty="0"/>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(2/5)</a:t>
            </a:r>
          </a:p>
        </p:txBody>
      </p:sp>
    </p:spTree>
    <p:extLst>
      <p:ext uri="{BB962C8B-B14F-4D97-AF65-F5344CB8AC3E}">
        <p14:creationId xmlns:p14="http://schemas.microsoft.com/office/powerpoint/2010/main" val="409055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D02E2A4-1D7B-4E48-9FBC-2403DF4CFEB8}"/>
              </a:ext>
            </a:extLst>
          </p:cNvPr>
          <p:cNvSpPr>
            <a:spLocks noGrp="1"/>
          </p:cNvSpPr>
          <p:nvPr>
            <p:ph type="sldNum" sz="quarter" idx="10"/>
          </p:nvPr>
        </p:nvSpPr>
        <p:spPr/>
        <p:txBody>
          <a:bodyPr/>
          <a:lstStyle/>
          <a:p>
            <a:pPr>
              <a:defRPr/>
            </a:pPr>
            <a:fld id="{711C7190-9AC8-425E-9BFB-53B55D98068D}" type="slidenum">
              <a:rPr lang="en-US" altLang="en-US" smtClean="0"/>
              <a:pPr>
                <a:defRPr/>
              </a:pPr>
              <a:t>21</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533400" y="1143000"/>
            <a:ext cx="8084127" cy="4351338"/>
          </a:xfrm>
        </p:spPr>
        <p:txBody>
          <a:bodyPr/>
          <a:lstStyle/>
          <a:p>
            <a:pPr marL="0" indent="0">
              <a:buNone/>
            </a:pPr>
            <a:r>
              <a:rPr lang="en-US" b="1" dirty="0"/>
              <a:t>Mass Care Services</a:t>
            </a:r>
          </a:p>
          <a:p>
            <a:pPr marL="457200" indent="-457200">
              <a:buFont typeface="+mj-lt"/>
              <a:buAutoNum type="arabicPeriod"/>
            </a:pPr>
            <a:r>
              <a:rPr lang="en-US" sz="2000" dirty="0"/>
              <a:t>What plans, policies, and procedures does your institution have in place to ensure the life safety and health of all students, faculty, and staff?  </a:t>
            </a:r>
          </a:p>
          <a:p>
            <a:pPr marL="457200" indent="-457200">
              <a:buFont typeface="+mj-lt"/>
              <a:buAutoNum type="arabicPeriod"/>
            </a:pPr>
            <a:r>
              <a:rPr lang="en-US" sz="2000" dirty="0"/>
              <a:t>Who is responsible for tracking injuries, fatalities, and missing persons in the aftermath of an earthquake?</a:t>
            </a:r>
          </a:p>
          <a:p>
            <a:pPr marL="457200" indent="-457200">
              <a:buFont typeface="+mj-lt"/>
              <a:buAutoNum type="arabicPeriod"/>
            </a:pPr>
            <a:r>
              <a:rPr lang="en-US" sz="2000" dirty="0"/>
              <a:t>Based on the current scenario, what are your top priorities related to providing mass care services?</a:t>
            </a:r>
          </a:p>
          <a:p>
            <a:pPr marL="457200" indent="-457200">
              <a:buFont typeface="+mj-lt"/>
              <a:buAutoNum type="arabicPeriod"/>
            </a:pPr>
            <a:r>
              <a:rPr lang="en-US" sz="2000" dirty="0"/>
              <a:t>What resource gaps could limit your institution’s ability to provide mass care services? </a:t>
            </a:r>
          </a:p>
          <a:p>
            <a:pPr marL="457200" indent="-457200">
              <a:buFont typeface="+mj-lt"/>
              <a:buAutoNum type="arabicPeriod"/>
            </a:pPr>
            <a:r>
              <a:rPr lang="en-US" sz="2000" dirty="0">
                <a:solidFill>
                  <a:srgbClr val="FF0000"/>
                </a:solidFill>
              </a:rPr>
              <a:t>[Insert additional discussion questions]</a:t>
            </a:r>
          </a:p>
          <a:p>
            <a:pPr marL="457200" lvl="0" indent="-457200">
              <a:buFont typeface="+mj-lt"/>
              <a:buAutoNum type="arabicPeriod"/>
            </a:pPr>
            <a:endParaRPr lang="en-US" dirty="0"/>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(3/5)</a:t>
            </a:r>
          </a:p>
        </p:txBody>
      </p:sp>
    </p:spTree>
    <p:extLst>
      <p:ext uri="{BB962C8B-B14F-4D97-AF65-F5344CB8AC3E}">
        <p14:creationId xmlns:p14="http://schemas.microsoft.com/office/powerpoint/2010/main" val="249616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1EDF73-0AB3-4EE3-BB61-1A665807098F}"/>
              </a:ext>
            </a:extLst>
          </p:cNvPr>
          <p:cNvSpPr>
            <a:spLocks noGrp="1"/>
          </p:cNvSpPr>
          <p:nvPr>
            <p:ph type="sldNum" sz="quarter" idx="10"/>
          </p:nvPr>
        </p:nvSpPr>
        <p:spPr/>
        <p:txBody>
          <a:bodyPr/>
          <a:lstStyle/>
          <a:p>
            <a:pPr>
              <a:defRPr/>
            </a:pPr>
            <a:fld id="{711C7190-9AC8-425E-9BFB-53B55D98068D}" type="slidenum">
              <a:rPr lang="en-US" altLang="en-US" smtClean="0"/>
              <a:pPr>
                <a:defRPr/>
              </a:pPr>
              <a:t>22</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533400" y="1050925"/>
            <a:ext cx="8077200" cy="4816475"/>
          </a:xfrm>
        </p:spPr>
        <p:txBody>
          <a:bodyPr/>
          <a:lstStyle/>
          <a:p>
            <a:pPr marL="0" indent="0">
              <a:buNone/>
            </a:pPr>
            <a:r>
              <a:rPr lang="en-US" b="1" dirty="0"/>
              <a:t>Housing</a:t>
            </a:r>
          </a:p>
          <a:p>
            <a:pPr marL="457200" lvl="0" indent="-457200">
              <a:buFont typeface="+mj-lt"/>
              <a:buAutoNum type="arabicPeriod"/>
            </a:pPr>
            <a:r>
              <a:rPr lang="en-US" sz="2000" dirty="0"/>
              <a:t>What emergency housing plans, policies, and procedures does your institution have in place? </a:t>
            </a:r>
          </a:p>
          <a:p>
            <a:pPr marL="457200" lvl="0" indent="-457200">
              <a:buFont typeface="+mj-lt"/>
              <a:buAutoNum type="arabicPeriod"/>
            </a:pPr>
            <a:r>
              <a:rPr lang="en-US" sz="2000" dirty="0"/>
              <a:t>What resource gaps could limit your institution’s ability to meet your community’s emergency housing needs?  </a:t>
            </a:r>
          </a:p>
          <a:p>
            <a:pPr marL="457200" lvl="0" indent="-457200">
              <a:buFont typeface="+mj-lt"/>
              <a:buAutoNum type="arabicPeriod"/>
            </a:pPr>
            <a:r>
              <a:rPr lang="en-US" sz="2000" dirty="0"/>
              <a:t>What community resources and aid agreements could compensate for those resource gaps? </a:t>
            </a:r>
          </a:p>
          <a:p>
            <a:pPr marL="457200" lvl="0" indent="-457200">
              <a:buFont typeface="+mj-lt"/>
              <a:buAutoNum type="arabicPeriod"/>
            </a:pPr>
            <a:r>
              <a:rPr lang="en-US" sz="2000" dirty="0"/>
              <a:t>What potential shelter sites are available at your institution or in the surrounding community?</a:t>
            </a:r>
          </a:p>
          <a:p>
            <a:pPr marL="457200" lvl="0" indent="-457200">
              <a:buFont typeface="+mj-lt"/>
              <a:buAutoNum type="arabicPeriod"/>
            </a:pPr>
            <a:r>
              <a:rPr lang="en-US" sz="2000" dirty="0"/>
              <a:t>What internal and external stakeholders are responsible for coordinating this effort? </a:t>
            </a:r>
          </a:p>
          <a:p>
            <a:pPr marL="457200" lvl="0" indent="-457200">
              <a:buFont typeface="+mj-lt"/>
              <a:buAutoNum type="arabicPeriod"/>
            </a:pPr>
            <a:r>
              <a:rPr lang="en-US" sz="2000" dirty="0">
                <a:solidFill>
                  <a:srgbClr val="FF0000"/>
                </a:solidFill>
              </a:rPr>
              <a:t>[Insert additional discussion questions]</a:t>
            </a:r>
          </a:p>
          <a:p>
            <a:pPr marL="457200" indent="-457200">
              <a:buFont typeface="+mj-lt"/>
              <a:buAutoNum type="arabicPeriod"/>
            </a:pPr>
            <a:endParaRPr lang="en-US" dirty="0"/>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(4/5)</a:t>
            </a:r>
          </a:p>
        </p:txBody>
      </p:sp>
    </p:spTree>
    <p:extLst>
      <p:ext uri="{BB962C8B-B14F-4D97-AF65-F5344CB8AC3E}">
        <p14:creationId xmlns:p14="http://schemas.microsoft.com/office/powerpoint/2010/main" val="41702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1EDF73-0AB3-4EE3-BB61-1A665807098F}"/>
              </a:ext>
            </a:extLst>
          </p:cNvPr>
          <p:cNvSpPr>
            <a:spLocks noGrp="1"/>
          </p:cNvSpPr>
          <p:nvPr>
            <p:ph type="sldNum" sz="quarter" idx="10"/>
          </p:nvPr>
        </p:nvSpPr>
        <p:spPr/>
        <p:txBody>
          <a:bodyPr/>
          <a:lstStyle/>
          <a:p>
            <a:pPr>
              <a:defRPr/>
            </a:pPr>
            <a:fld id="{711C7190-9AC8-425E-9BFB-53B55D98068D}" type="slidenum">
              <a:rPr lang="en-US" altLang="en-US" smtClean="0"/>
              <a:pPr>
                <a:defRPr/>
              </a:pPr>
              <a:t>23</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3900" y="1050925"/>
            <a:ext cx="7886700" cy="4351338"/>
          </a:xfrm>
        </p:spPr>
        <p:txBody>
          <a:bodyPr/>
          <a:lstStyle/>
          <a:p>
            <a:pPr marL="0" indent="0">
              <a:buNone/>
            </a:pPr>
            <a:r>
              <a:rPr lang="en-US" b="1" dirty="0"/>
              <a:t>Infrastructure Systems</a:t>
            </a:r>
          </a:p>
          <a:p>
            <a:pPr marL="457200" indent="-457200">
              <a:buFont typeface="+mj-lt"/>
              <a:buAutoNum type="arabicPeriod"/>
            </a:pPr>
            <a:r>
              <a:rPr lang="en-US" sz="2000" dirty="0"/>
              <a:t>What critical infrastructure assets and systems currently exist at your campus and in the surrounding community? </a:t>
            </a:r>
          </a:p>
          <a:p>
            <a:pPr marL="457200" indent="-457200">
              <a:buFont typeface="+mj-lt"/>
              <a:buAutoNum type="arabicPeriod"/>
            </a:pPr>
            <a:r>
              <a:rPr lang="en-US" sz="2000" dirty="0"/>
              <a:t>How does your institution collect real-time updates on the status of impacts to critical infrastructure? </a:t>
            </a:r>
          </a:p>
          <a:p>
            <a:pPr marL="457200" indent="-457200">
              <a:buFont typeface="+mj-lt"/>
              <a:buAutoNum type="arabicPeriod"/>
            </a:pPr>
            <a:r>
              <a:rPr lang="en-US" sz="2000" dirty="0"/>
              <a:t>Which infrastructure systems and resources would your institution prioritize during the response period? </a:t>
            </a:r>
          </a:p>
          <a:p>
            <a:pPr marL="457200" indent="-457200">
              <a:buFont typeface="+mj-lt"/>
              <a:buAutoNum type="arabicPeriod"/>
            </a:pPr>
            <a:r>
              <a:rPr lang="en-US" sz="2000" dirty="0"/>
              <a:t>What mechanisms does your institution implement to ensure continuity of operations during the response period? </a:t>
            </a:r>
          </a:p>
          <a:p>
            <a:pPr marL="457200" indent="-457200">
              <a:buFont typeface="+mj-lt"/>
              <a:buAutoNum type="arabicPeriod"/>
            </a:pPr>
            <a:r>
              <a:rPr lang="en-US" sz="2000" dirty="0">
                <a:solidFill>
                  <a:srgbClr val="FF0000"/>
                </a:solidFill>
              </a:rPr>
              <a:t>[Insert additional discussion questions as appropriate]</a:t>
            </a:r>
          </a:p>
          <a:p>
            <a:pPr marL="457200" indent="-457200">
              <a:buFont typeface="+mj-lt"/>
              <a:buAutoNum type="arabicPeriod" startAt="4"/>
            </a:pPr>
            <a:endParaRPr lang="en-US" dirty="0"/>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(5/5)</a:t>
            </a:r>
          </a:p>
        </p:txBody>
      </p:sp>
    </p:spTree>
    <p:extLst>
      <p:ext uri="{BB962C8B-B14F-4D97-AF65-F5344CB8AC3E}">
        <p14:creationId xmlns:p14="http://schemas.microsoft.com/office/powerpoint/2010/main" val="21595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52F10B-F43C-45AB-8296-EA06070E0EFE}"/>
              </a:ext>
            </a:extLst>
          </p:cNvPr>
          <p:cNvSpPr>
            <a:spLocks noGrp="1"/>
          </p:cNvSpPr>
          <p:nvPr>
            <p:ph type="sldNum" sz="quarter" idx="10"/>
          </p:nvPr>
        </p:nvSpPr>
        <p:spPr/>
        <p:txBody>
          <a:bodyPr/>
          <a:lstStyle/>
          <a:p>
            <a:pPr>
              <a:defRPr/>
            </a:pPr>
            <a:fld id="{BB727DF1-B45D-4B1C-B6A4-B449F2C0AC69}" type="slidenum">
              <a:rPr lang="en-US" altLang="en-US" smtClean="0"/>
              <a:pPr>
                <a:defRPr/>
              </a:pPr>
              <a:t>24</a:t>
            </a:fld>
            <a:endParaRPr lang="en-US" altLang="en-US"/>
          </a:p>
        </p:txBody>
      </p:sp>
      <p:sp>
        <p:nvSpPr>
          <p:cNvPr id="2" name="Title 1">
            <a:extLst>
              <a:ext uri="{FF2B5EF4-FFF2-40B4-BE49-F238E27FC236}">
                <a16:creationId xmlns:a16="http://schemas.microsoft.com/office/drawing/2014/main" id="{31F14C34-14DF-4F2C-8020-3445AE7CB2D0}"/>
              </a:ext>
            </a:extLst>
          </p:cNvPr>
          <p:cNvSpPr>
            <a:spLocks noGrp="1"/>
          </p:cNvSpPr>
          <p:nvPr>
            <p:ph type="title"/>
          </p:nvPr>
        </p:nvSpPr>
        <p:spPr/>
        <p:txBody>
          <a:bodyPr/>
          <a:lstStyle/>
          <a:p>
            <a:r>
              <a:rPr lang="en-US" sz="5400" dirty="0"/>
              <a:t>Break</a:t>
            </a:r>
          </a:p>
        </p:txBody>
      </p:sp>
    </p:spTree>
    <p:extLst>
      <p:ext uri="{BB962C8B-B14F-4D97-AF65-F5344CB8AC3E}">
        <p14:creationId xmlns:p14="http://schemas.microsoft.com/office/powerpoint/2010/main" val="344453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8F473-4F2E-4200-A6E6-ED5ED0D254E2}"/>
              </a:ext>
            </a:extLst>
          </p:cNvPr>
          <p:cNvSpPr>
            <a:spLocks noGrp="1"/>
          </p:cNvSpPr>
          <p:nvPr>
            <p:ph type="sldNum" sz="quarter" idx="10"/>
          </p:nvPr>
        </p:nvSpPr>
        <p:spPr/>
        <p:txBody>
          <a:bodyPr/>
          <a:lstStyle/>
          <a:p>
            <a:pPr>
              <a:defRPr/>
            </a:pPr>
            <a:fld id="{BB727DF1-B45D-4B1C-B6A4-B449F2C0AC69}" type="slidenum">
              <a:rPr lang="en-US" altLang="en-US" smtClean="0"/>
              <a:pPr>
                <a:defRPr/>
              </a:pPr>
              <a:t>25</a:t>
            </a:fld>
            <a:endParaRPr lang="en-US" altLang="en-US"/>
          </a:p>
        </p:txBody>
      </p:sp>
      <p:sp>
        <p:nvSpPr>
          <p:cNvPr id="2" name="Title 1">
            <a:extLst>
              <a:ext uri="{FF2B5EF4-FFF2-40B4-BE49-F238E27FC236}">
                <a16:creationId xmlns:a16="http://schemas.microsoft.com/office/drawing/2014/main" id="{AF11F316-FC0F-44A8-ABFF-B5807410B254}"/>
              </a:ext>
            </a:extLst>
          </p:cNvPr>
          <p:cNvSpPr>
            <a:spLocks noGrp="1"/>
          </p:cNvSpPr>
          <p:nvPr>
            <p:ph type="title"/>
          </p:nvPr>
        </p:nvSpPr>
        <p:spPr/>
        <p:txBody>
          <a:bodyPr/>
          <a:lstStyle/>
          <a:p>
            <a:r>
              <a:rPr lang="en-US" sz="5000" dirty="0"/>
              <a:t>Module 2: </a:t>
            </a:r>
            <a:r>
              <a:rPr lang="en-US" dirty="0"/>
              <a:t>Short-Term Recovery</a:t>
            </a:r>
            <a:endParaRPr lang="en-US" sz="5000" dirty="0">
              <a:highlight>
                <a:srgbClr val="FFFF00"/>
              </a:highlight>
            </a:endParaRPr>
          </a:p>
        </p:txBody>
      </p:sp>
    </p:spTree>
    <p:extLst>
      <p:ext uri="{BB962C8B-B14F-4D97-AF65-F5344CB8AC3E}">
        <p14:creationId xmlns:p14="http://schemas.microsoft.com/office/powerpoint/2010/main" val="269425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26</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07972" y="1127124"/>
            <a:ext cx="5513594" cy="1832722"/>
          </a:xfrm>
        </p:spPr>
        <p:txBody>
          <a:bodyPr/>
          <a:lstStyle/>
          <a:p>
            <a:pPr marL="0" indent="0">
              <a:buNone/>
            </a:pPr>
            <a:r>
              <a:rPr lang="en-US" b="1" dirty="0">
                <a:solidFill>
                  <a:schemeClr val="tx2"/>
                </a:solidFill>
              </a:rPr>
              <a:t>[Insert Date and Time]</a:t>
            </a:r>
          </a:p>
          <a:p>
            <a:r>
              <a:rPr lang="en-US" sz="2000" dirty="0"/>
              <a:t>Over the next 48 hours, your jurisdiction experiences a series of aftershocks that cause additional damage to campus facilities and local infrastructure</a:t>
            </a:r>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(1/3) </a:t>
            </a:r>
          </a:p>
        </p:txBody>
      </p:sp>
      <p:sp>
        <p:nvSpPr>
          <p:cNvPr id="9" name="Text Box 27">
            <a:extLst>
              <a:ext uri="{FF2B5EF4-FFF2-40B4-BE49-F238E27FC236}">
                <a16:creationId xmlns:a16="http://schemas.microsoft.com/office/drawing/2014/main" id="{FB2C7F05-E7DE-45B7-B89C-5A5CC001EE27}"/>
              </a:ext>
            </a:extLst>
          </p:cNvPr>
          <p:cNvSpPr txBox="1"/>
          <p:nvPr/>
        </p:nvSpPr>
        <p:spPr>
          <a:xfrm>
            <a:off x="6263442" y="2632232"/>
            <a:ext cx="1954613" cy="17641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dirty="0">
                <a:solidFill>
                  <a:srgbClr val="006699"/>
                </a:solidFill>
                <a:effectLst/>
                <a:latin typeface="Times New Roman" panose="02020603050405020304" pitchFamily="18" charset="0"/>
                <a:ea typeface="Times New Roman" panose="02020603050405020304" pitchFamily="18" charset="0"/>
              </a:rPr>
              <a:t>Figure </a:t>
            </a:r>
            <a:r>
              <a:rPr lang="en-US" sz="1100" b="1" dirty="0">
                <a:solidFill>
                  <a:srgbClr val="006699"/>
                </a:solidFill>
                <a:latin typeface="Times New Roman" panose="02020603050405020304" pitchFamily="18" charset="0"/>
                <a:ea typeface="Times New Roman" panose="02020603050405020304" pitchFamily="18" charset="0"/>
              </a:rPr>
              <a:t>2: Earthquake Damage to Buildings</a:t>
            </a:r>
            <a:endParaRPr lang="en-US" sz="1100" b="1" dirty="0">
              <a:solidFill>
                <a:srgbClr val="006699"/>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68359FF5-6690-47A2-9F31-A7AAC96560AA}"/>
              </a:ext>
            </a:extLst>
          </p:cNvPr>
          <p:cNvSpPr txBox="1"/>
          <p:nvPr/>
        </p:nvSpPr>
        <p:spPr>
          <a:xfrm>
            <a:off x="707972" y="2959846"/>
            <a:ext cx="7989886" cy="2554545"/>
          </a:xfrm>
          <a:prstGeom prst="rect">
            <a:avLst/>
          </a:prstGeom>
          <a:noFill/>
        </p:spPr>
        <p:txBody>
          <a:bodyPr wrap="square" rtlCol="0">
            <a:spAutoFit/>
          </a:bodyPr>
          <a:lstStyle/>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Power outages continue across most of campus, and the broken water main has limited your institution’s access to clean water</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Roadways leading to and from your institution are damaged and partially clogged with debris, worsening traffic and delaying the delivery of much-needed emergency resources </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Students circulate Snapchat and Facebook Live videos of damaged buildings, dangling power lines, and other incident-related images</a:t>
            </a:r>
            <a:endParaRPr lang="en-US" sz="2200" dirty="0">
              <a:solidFill>
                <a:srgbClr val="050000"/>
              </a:solidFill>
              <a:latin typeface="Times New Roman" panose="02020603050405020304" pitchFamily="18" charset="0"/>
              <a:cs typeface="Times New Roman" panose="02020603050405020304" pitchFamily="18" charset="0"/>
            </a:endParaRPr>
          </a:p>
        </p:txBody>
      </p:sp>
      <p:pic>
        <p:nvPicPr>
          <p:cNvPr id="10" name="Picture 9" descr="Earthquake, Rubble, Collapse, Disaster, House, Roads">
            <a:extLst>
              <a:ext uri="{FF2B5EF4-FFF2-40B4-BE49-F238E27FC236}">
                <a16:creationId xmlns:a16="http://schemas.microsoft.com/office/drawing/2014/main" id="{9A6EED4F-2551-44FA-8394-B20743416FC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238" y="1274183"/>
            <a:ext cx="2177362" cy="1358049"/>
          </a:xfrm>
          <a:prstGeom prst="rect">
            <a:avLst/>
          </a:prstGeom>
          <a:noFill/>
          <a:ln>
            <a:noFill/>
          </a:ln>
        </p:spPr>
      </p:pic>
    </p:spTree>
    <p:extLst>
      <p:ext uri="{BB962C8B-B14F-4D97-AF65-F5344CB8AC3E}">
        <p14:creationId xmlns:p14="http://schemas.microsoft.com/office/powerpoint/2010/main" val="62965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27</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457200" y="1050925"/>
            <a:ext cx="8153400" cy="5045075"/>
          </a:xfrm>
        </p:spPr>
        <p:txBody>
          <a:bodyPr/>
          <a:lstStyle/>
          <a:p>
            <a:r>
              <a:rPr lang="en-US" sz="2000" dirty="0"/>
              <a:t>Some of the social media posts contain incorrect or misleading information, including unverified reports of fatalities, injuries, and missing persons</a:t>
            </a:r>
          </a:p>
          <a:p>
            <a:r>
              <a:rPr lang="en-US" sz="2000" dirty="0"/>
              <a:t>After local media reports several earthquake-related fatalities within your area, families arrive on-campus to search for missing students and evacuate their children</a:t>
            </a:r>
          </a:p>
          <a:p>
            <a:pPr marL="0" indent="0">
              <a:buNone/>
            </a:pPr>
            <a:r>
              <a:rPr lang="en-US" b="1" dirty="0">
                <a:solidFill>
                  <a:schemeClr val="tx2"/>
                </a:solidFill>
              </a:rPr>
              <a:t>[Insert Date and Time]</a:t>
            </a:r>
            <a:endParaRPr lang="en-US" dirty="0"/>
          </a:p>
          <a:p>
            <a:r>
              <a:rPr lang="en-US" sz="2000" dirty="0"/>
              <a:t>Initial assessments indicate moderate to severe damage to </a:t>
            </a:r>
            <a:r>
              <a:rPr lang="en-US" sz="2000" dirty="0">
                <a:solidFill>
                  <a:srgbClr val="FF0000"/>
                </a:solidFill>
              </a:rPr>
              <a:t>[insert number] </a:t>
            </a:r>
            <a:r>
              <a:rPr lang="en-US" sz="2000" dirty="0"/>
              <a:t>campus facilities; the earthquake rendered multiple student residences uninhabitable and caused portions of the </a:t>
            </a:r>
            <a:r>
              <a:rPr lang="en-US" sz="2000" dirty="0">
                <a:solidFill>
                  <a:srgbClr val="FF0000"/>
                </a:solidFill>
              </a:rPr>
              <a:t>[insert academic building] </a:t>
            </a:r>
            <a:r>
              <a:rPr lang="en-US" sz="2000" dirty="0"/>
              <a:t>to collapse</a:t>
            </a:r>
          </a:p>
          <a:p>
            <a:r>
              <a:rPr lang="en-US" sz="2000" dirty="0"/>
              <a:t>The broken water main has been repaired; however, utility companies estimate that power outages could continue for an additional three to five days</a:t>
            </a:r>
          </a:p>
          <a:p>
            <a:endParaRPr lang="en-US" sz="2000" dirty="0"/>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(2/3) </a:t>
            </a:r>
          </a:p>
        </p:txBody>
      </p:sp>
    </p:spTree>
    <p:extLst>
      <p:ext uri="{BB962C8B-B14F-4D97-AF65-F5344CB8AC3E}">
        <p14:creationId xmlns:p14="http://schemas.microsoft.com/office/powerpoint/2010/main" val="2740757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28</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533400" y="1050924"/>
            <a:ext cx="8382000" cy="4740275"/>
          </a:xfrm>
        </p:spPr>
        <p:txBody>
          <a:bodyPr/>
          <a:lstStyle/>
          <a:p>
            <a:pPr marL="0" indent="0">
              <a:buNone/>
            </a:pPr>
            <a:r>
              <a:rPr lang="en-US" b="1" dirty="0">
                <a:solidFill>
                  <a:schemeClr val="tx2"/>
                </a:solidFill>
              </a:rPr>
              <a:t>[Insert Date and Time]</a:t>
            </a:r>
          </a:p>
          <a:p>
            <a:r>
              <a:rPr lang="en-US" sz="2000" dirty="0"/>
              <a:t>Approximately one week after the earthquake, authorities confirm a total of </a:t>
            </a:r>
            <a:r>
              <a:rPr lang="en-US" sz="2000" dirty="0">
                <a:solidFill>
                  <a:srgbClr val="FF0000"/>
                </a:solidFill>
              </a:rPr>
              <a:t>[insert number] </a:t>
            </a:r>
            <a:r>
              <a:rPr lang="en-US" sz="2000" dirty="0"/>
              <a:t>fatalities, including a visiting professor and two students with access and functional needs</a:t>
            </a:r>
          </a:p>
          <a:p>
            <a:r>
              <a:rPr lang="en-US" sz="2000" dirty="0"/>
              <a:t>An additional </a:t>
            </a:r>
            <a:r>
              <a:rPr lang="en-US" sz="2000" dirty="0">
                <a:solidFill>
                  <a:srgbClr val="FF0000"/>
                </a:solidFill>
              </a:rPr>
              <a:t>[insert number] </a:t>
            </a:r>
            <a:r>
              <a:rPr lang="en-US" sz="2000" dirty="0"/>
              <a:t>students and staff suffered injuries during the earthquake, and some have announced their decision to withdraw from classes for the duration of the semester. </a:t>
            </a:r>
          </a:p>
          <a:p>
            <a:r>
              <a:rPr lang="en-US" sz="2000" dirty="0"/>
              <a:t>Meanwhile, students and families begin contacting faculty and staff asking how class cancellations will impact their academic schedules as well as financial requirements and obligations</a:t>
            </a:r>
          </a:p>
          <a:p>
            <a:r>
              <a:rPr lang="en-US" sz="2000" dirty="0"/>
              <a:t>The families of international students also reach out to their embassies and consulates requesting information on how class cancellations could impact their children’s immigration statuses</a:t>
            </a: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(3/3) </a:t>
            </a:r>
          </a:p>
        </p:txBody>
      </p:sp>
    </p:spTree>
    <p:extLst>
      <p:ext uri="{BB962C8B-B14F-4D97-AF65-F5344CB8AC3E}">
        <p14:creationId xmlns:p14="http://schemas.microsoft.com/office/powerpoint/2010/main" val="873497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E62CBD-D689-44CC-ADD9-38A0E0B3C776}"/>
              </a:ext>
            </a:extLst>
          </p:cNvPr>
          <p:cNvSpPr>
            <a:spLocks noGrp="1"/>
          </p:cNvSpPr>
          <p:nvPr>
            <p:ph type="sldNum" sz="quarter" idx="10"/>
          </p:nvPr>
        </p:nvSpPr>
        <p:spPr/>
        <p:txBody>
          <a:bodyPr/>
          <a:lstStyle/>
          <a:p>
            <a:pPr>
              <a:defRPr/>
            </a:pPr>
            <a:fld id="{711C7190-9AC8-425E-9BFB-53B55D98068D}" type="slidenum">
              <a:rPr lang="en-US" altLang="en-US" smtClean="0"/>
              <a:pPr>
                <a:defRPr/>
              </a:pPr>
              <a:t>29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323934" y="1050924"/>
            <a:ext cx="8523287" cy="4664075"/>
          </a:xfrm>
        </p:spPr>
        <p:txBody>
          <a:bodyPr/>
          <a:lstStyle/>
          <a:p>
            <a:pPr marL="0" indent="0">
              <a:buNone/>
            </a:pPr>
            <a:r>
              <a:rPr lang="en-US" b="1" dirty="0"/>
              <a:t>Operational Coordination</a:t>
            </a:r>
          </a:p>
          <a:p>
            <a:pPr marL="457200" lvl="0" indent="-457200">
              <a:buFont typeface="+mj-lt"/>
              <a:buAutoNum type="arabicPeriod"/>
            </a:pPr>
            <a:r>
              <a:rPr lang="en-US" sz="2000" dirty="0"/>
              <a:t>How does your institution coordinate the transition from response to short-term recovery operations?</a:t>
            </a:r>
          </a:p>
          <a:p>
            <a:pPr marL="457200" lvl="0" indent="-457200">
              <a:buFont typeface="+mj-lt"/>
              <a:buAutoNum type="arabicPeriod"/>
            </a:pPr>
            <a:r>
              <a:rPr lang="en-US" sz="2000" dirty="0"/>
              <a:t>What plans, policies, and procedures does your institution have in place to guide short-term recovery operations?</a:t>
            </a:r>
          </a:p>
          <a:p>
            <a:pPr marL="457200" lvl="0" indent="-457200">
              <a:buFont typeface="+mj-lt"/>
              <a:buAutoNum type="arabicPeriod"/>
            </a:pPr>
            <a:r>
              <a:rPr lang="en-US" sz="2000" dirty="0"/>
              <a:t>How would your institution maintain an effective command structure throughout the recovery period?</a:t>
            </a:r>
          </a:p>
          <a:p>
            <a:pPr marL="457200" lvl="0" indent="-457200">
              <a:buFont typeface="+mj-lt"/>
              <a:buAutoNum type="arabicPeriod"/>
            </a:pPr>
            <a:r>
              <a:rPr lang="en-US" sz="2000" dirty="0"/>
              <a:t>How can your institution coordinate with private and public partners to ensure a whole-community recovery effort? </a:t>
            </a:r>
          </a:p>
          <a:p>
            <a:pPr marL="457200" lvl="0" indent="-457200">
              <a:buFont typeface="+mj-lt"/>
              <a:buAutoNum type="arabicPeriod"/>
            </a:pPr>
            <a:r>
              <a:rPr lang="en-US" sz="2000" dirty="0"/>
              <a:t>Who are the key external stakeholders that would support recovery efforts?</a:t>
            </a:r>
          </a:p>
          <a:p>
            <a:pPr marL="457200" lvl="0" indent="-457200">
              <a:buFont typeface="+mj-lt"/>
              <a:buAutoNum type="arabicPeriod"/>
            </a:pPr>
            <a:r>
              <a:rPr lang="en-US" sz="2000" dirty="0"/>
              <a:t> </a:t>
            </a:r>
            <a:r>
              <a:rPr lang="en-US" sz="2000" dirty="0">
                <a:solidFill>
                  <a:srgbClr val="FF0000"/>
                </a:solidFill>
              </a:rPr>
              <a:t>[Insert additional discussion questions]</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(1/5)</a:t>
            </a:r>
          </a:p>
        </p:txBody>
      </p:sp>
    </p:spTree>
    <p:extLst>
      <p:ext uri="{BB962C8B-B14F-4D97-AF65-F5344CB8AC3E}">
        <p14:creationId xmlns:p14="http://schemas.microsoft.com/office/powerpoint/2010/main" val="398537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45FDC3-F3F0-4D66-AABB-1072FB084058}"/>
              </a:ext>
            </a:extLst>
          </p:cNvPr>
          <p:cNvSpPr>
            <a:spLocks noGrp="1"/>
          </p:cNvSpPr>
          <p:nvPr>
            <p:ph type="sldNum" sz="quarter" idx="10"/>
          </p:nvPr>
        </p:nvSpPr>
        <p:spPr/>
        <p:txBody>
          <a:bodyPr/>
          <a:lstStyle/>
          <a:p>
            <a:pPr>
              <a:defRPr/>
            </a:pPr>
            <a:fld id="{711C7190-9AC8-425E-9BFB-53B55D98068D}" type="slidenum">
              <a:rPr lang="en-US" altLang="en-US" smtClean="0"/>
              <a:pPr>
                <a:defRPr/>
              </a:pPr>
              <a:t>3</a:t>
            </a:fld>
            <a:endParaRPr lang="en-US" altLang="en-US" dirty="0"/>
          </a:p>
        </p:txBody>
      </p:sp>
      <p:sp>
        <p:nvSpPr>
          <p:cNvPr id="3" name="Content Placeholder 2">
            <a:extLst>
              <a:ext uri="{FF2B5EF4-FFF2-40B4-BE49-F238E27FC236}">
                <a16:creationId xmlns:a16="http://schemas.microsoft.com/office/drawing/2014/main" id="{E6FC3C27-504C-4B1C-B6BA-90B4C74C804C}"/>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rPr>
              <a:t>[Name] </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lvl="0" indent="0">
              <a:spcBef>
                <a:spcPts val="0"/>
              </a:spcBef>
              <a:spcAft>
                <a:spcPts val="600"/>
              </a:spcAft>
              <a:buNone/>
            </a:pPr>
            <a:endParaRPr lang="en-US" sz="2400" dirty="0">
              <a:solidFill>
                <a:srgbClr val="FF0000"/>
              </a:solidFill>
            </a:endParaRPr>
          </a:p>
          <a:p>
            <a:pPr marL="0" lvl="0" indent="0">
              <a:spcBef>
                <a:spcPts val="0"/>
              </a:spcBef>
              <a:spcAft>
                <a:spcPts val="600"/>
              </a:spcAft>
              <a:buNone/>
            </a:pPr>
            <a:r>
              <a:rPr lang="en-US" sz="2400" b="1" dirty="0">
                <a:solidFill>
                  <a:srgbClr val="FF0000"/>
                </a:solidFill>
              </a:rPr>
              <a:t>[Name]</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indent="0">
              <a:buNone/>
            </a:pPr>
            <a:endParaRPr lang="en-US" dirty="0"/>
          </a:p>
        </p:txBody>
      </p:sp>
      <p:sp>
        <p:nvSpPr>
          <p:cNvPr id="2" name="Title 1">
            <a:extLst>
              <a:ext uri="{FF2B5EF4-FFF2-40B4-BE49-F238E27FC236}">
                <a16:creationId xmlns:a16="http://schemas.microsoft.com/office/drawing/2014/main" id="{E5E829B3-06F2-4BCA-BFDB-1D3EDFAE6FB1}"/>
              </a:ext>
            </a:extLst>
          </p:cNvPr>
          <p:cNvSpPr>
            <a:spLocks noGrp="1"/>
          </p:cNvSpPr>
          <p:nvPr>
            <p:ph type="title"/>
          </p:nvPr>
        </p:nvSpPr>
        <p:spPr/>
        <p:txBody>
          <a:bodyPr/>
          <a:lstStyle/>
          <a:p>
            <a:r>
              <a:rPr lang="en-US" dirty="0"/>
              <a:t>Welcome and Introductions</a:t>
            </a:r>
          </a:p>
        </p:txBody>
      </p:sp>
    </p:spTree>
    <p:extLst>
      <p:ext uri="{BB962C8B-B14F-4D97-AF65-F5344CB8AC3E}">
        <p14:creationId xmlns:p14="http://schemas.microsoft.com/office/powerpoint/2010/main" val="3474820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p:txBody>
          <a:bodyPr/>
          <a:lstStyle/>
          <a:p>
            <a:pPr>
              <a:defRPr/>
            </a:pPr>
            <a:fld id="{711C7190-9AC8-425E-9BFB-53B55D98068D}" type="slidenum">
              <a:rPr lang="en-US" altLang="en-US" smtClean="0"/>
              <a:pPr>
                <a:defRPr/>
              </a:pPr>
              <a:t>30</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457200" y="1071707"/>
            <a:ext cx="8153400" cy="4351338"/>
          </a:xfrm>
        </p:spPr>
        <p:txBody>
          <a:bodyPr/>
          <a:lstStyle/>
          <a:p>
            <a:pPr marL="0" indent="0">
              <a:buNone/>
            </a:pPr>
            <a:r>
              <a:rPr lang="en-US" b="1" dirty="0"/>
              <a:t>Public Information and Warning </a:t>
            </a:r>
          </a:p>
          <a:p>
            <a:pPr marL="457200" indent="-457200">
              <a:buFont typeface="+mj-lt"/>
              <a:buAutoNum type="arabicPeriod"/>
            </a:pPr>
            <a:r>
              <a:rPr lang="en-US" sz="2000" dirty="0"/>
              <a:t>How does your institution ensure consistent and coordinated public messaging throughout the recovery period?</a:t>
            </a:r>
          </a:p>
          <a:p>
            <a:pPr marL="457200" indent="-457200">
              <a:buFont typeface="+mj-lt"/>
              <a:buAutoNum type="arabicPeriod"/>
            </a:pPr>
            <a:r>
              <a:rPr lang="en-US" sz="2000" dirty="0"/>
              <a:t>How does your institution ensure timely and accurate situational updates for internal stakeholders throughout the response period? </a:t>
            </a:r>
          </a:p>
          <a:p>
            <a:pPr marL="457200" indent="-457200">
              <a:buFont typeface="+mj-lt"/>
              <a:buAutoNum type="arabicPeriod"/>
            </a:pPr>
            <a:r>
              <a:rPr lang="en-US" sz="2000" dirty="0"/>
              <a:t>How does your institution handle media inquiries?</a:t>
            </a:r>
          </a:p>
          <a:p>
            <a:pPr marL="457200" indent="-457200">
              <a:buFont typeface="+mj-lt"/>
              <a:buAutoNum type="arabicPeriod"/>
            </a:pPr>
            <a:r>
              <a:rPr lang="en-US" sz="2000" dirty="0"/>
              <a:t>How does your institution counter false and misleading information, particularly when it is spread through social media?</a:t>
            </a:r>
          </a:p>
          <a:p>
            <a:pPr marL="457200" indent="-457200">
              <a:buFont typeface="+mj-lt"/>
              <a:buAutoNum type="arabicPeriod"/>
            </a:pPr>
            <a:r>
              <a:rPr lang="en-US" sz="2000" dirty="0">
                <a:solidFill>
                  <a:srgbClr val="FF0000"/>
                </a:solidFill>
              </a:rPr>
              <a:t>[Insert additional discussion questions]</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(2/5)</a:t>
            </a:r>
          </a:p>
        </p:txBody>
      </p:sp>
    </p:spTree>
    <p:extLst>
      <p:ext uri="{BB962C8B-B14F-4D97-AF65-F5344CB8AC3E}">
        <p14:creationId xmlns:p14="http://schemas.microsoft.com/office/powerpoint/2010/main" val="1679293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C597C3-7009-4D94-89B2-BEB002F5082F}"/>
              </a:ext>
            </a:extLst>
          </p:cNvPr>
          <p:cNvSpPr>
            <a:spLocks noGrp="1"/>
          </p:cNvSpPr>
          <p:nvPr>
            <p:ph type="sldNum" sz="quarter" idx="10"/>
          </p:nvPr>
        </p:nvSpPr>
        <p:spPr/>
        <p:txBody>
          <a:bodyPr/>
          <a:lstStyle/>
          <a:p>
            <a:pPr>
              <a:defRPr/>
            </a:pPr>
            <a:fld id="{711C7190-9AC8-425E-9BFB-53B55D98068D}" type="slidenum">
              <a:rPr lang="en-US" altLang="en-US" smtClean="0"/>
              <a:pPr>
                <a:defRPr/>
              </a:pPr>
              <a:t>31</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3900" y="1219200"/>
            <a:ext cx="7886700" cy="4728730"/>
          </a:xfrm>
        </p:spPr>
        <p:txBody>
          <a:bodyPr/>
          <a:lstStyle/>
          <a:p>
            <a:pPr marL="0" indent="0">
              <a:buNone/>
            </a:pPr>
            <a:r>
              <a:rPr lang="en-US" b="1" dirty="0"/>
              <a:t>Mass Care Services</a:t>
            </a:r>
          </a:p>
          <a:p>
            <a:pPr marL="457200" indent="-457200">
              <a:buFont typeface="+mj-lt"/>
              <a:buAutoNum type="arabicPeriod"/>
            </a:pPr>
            <a:r>
              <a:rPr lang="en-US" dirty="0"/>
              <a:t>What are your response priorities in terms of providing mass care services?</a:t>
            </a:r>
          </a:p>
          <a:p>
            <a:pPr marL="457200" indent="-457200">
              <a:buFont typeface="+mj-lt"/>
              <a:buAutoNum type="arabicPeriod"/>
            </a:pPr>
            <a:r>
              <a:rPr lang="en-US" dirty="0"/>
              <a:t>What resource gaps or other challenges could limit your institution’s ability to provide mass care services?</a:t>
            </a:r>
          </a:p>
          <a:p>
            <a:pPr marL="457200" indent="-457200">
              <a:buFont typeface="+mj-lt"/>
              <a:buAutoNum type="arabicPeriod"/>
            </a:pPr>
            <a:r>
              <a:rPr lang="en-US" dirty="0"/>
              <a:t>What stakeholders would you engage to support providing these services? </a:t>
            </a:r>
          </a:p>
          <a:p>
            <a:pPr marL="457200" indent="-457200">
              <a:buFont typeface="+mj-lt"/>
              <a:buAutoNum type="arabicPeriod"/>
            </a:pPr>
            <a:r>
              <a:rPr lang="en-US" dirty="0">
                <a:solidFill>
                  <a:srgbClr val="FF0000"/>
                </a:solidFill>
              </a:rPr>
              <a:t>[Insert additional discussion questions]</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(3/5)</a:t>
            </a:r>
          </a:p>
        </p:txBody>
      </p:sp>
    </p:spTree>
    <p:extLst>
      <p:ext uri="{BB962C8B-B14F-4D97-AF65-F5344CB8AC3E}">
        <p14:creationId xmlns:p14="http://schemas.microsoft.com/office/powerpoint/2010/main" val="179713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p:txBody>
          <a:bodyPr/>
          <a:lstStyle/>
          <a:p>
            <a:pPr>
              <a:defRPr/>
            </a:pPr>
            <a:fld id="{711C7190-9AC8-425E-9BFB-53B55D98068D}" type="slidenum">
              <a:rPr lang="en-US" altLang="en-US" smtClean="0"/>
              <a:pPr>
                <a:defRPr/>
              </a:pPr>
              <a:t>32</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457200" y="1071707"/>
            <a:ext cx="8153400" cy="4351338"/>
          </a:xfrm>
        </p:spPr>
        <p:txBody>
          <a:bodyPr/>
          <a:lstStyle/>
          <a:p>
            <a:pPr marL="0" indent="0">
              <a:buNone/>
            </a:pPr>
            <a:r>
              <a:rPr lang="en-US" b="1" dirty="0"/>
              <a:t>Housing</a:t>
            </a:r>
          </a:p>
          <a:p>
            <a:pPr marL="457200" lvl="0" indent="-457200">
              <a:buFont typeface="+mj-lt"/>
              <a:buAutoNum type="arabicPeriod"/>
            </a:pPr>
            <a:r>
              <a:rPr lang="en-US" dirty="0"/>
              <a:t>What current plans, policies, and procedures exist for providing short-term and temporary housing?</a:t>
            </a:r>
          </a:p>
          <a:p>
            <a:pPr marL="457200" lvl="0" indent="-457200">
              <a:buFont typeface="+mj-lt"/>
              <a:buAutoNum type="arabicPeriod"/>
            </a:pPr>
            <a:r>
              <a:rPr lang="en-US" dirty="0"/>
              <a:t>Does your institution have the capacity to support short-term and temporary housing efforts?</a:t>
            </a:r>
          </a:p>
          <a:p>
            <a:pPr marL="457200" lvl="0" indent="-457200">
              <a:buFont typeface="+mj-lt"/>
              <a:buAutoNum type="arabicPeriod"/>
            </a:pPr>
            <a:r>
              <a:rPr lang="en-US" dirty="0">
                <a:solidFill>
                  <a:srgbClr val="FF0000"/>
                </a:solidFill>
              </a:rPr>
              <a:t>[Insert additional discussion questions]</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(4/5)</a:t>
            </a:r>
          </a:p>
        </p:txBody>
      </p:sp>
    </p:spTree>
    <p:extLst>
      <p:ext uri="{BB962C8B-B14F-4D97-AF65-F5344CB8AC3E}">
        <p14:creationId xmlns:p14="http://schemas.microsoft.com/office/powerpoint/2010/main" val="1232596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AB7C6F-80F5-4788-B290-F279227FCA15}"/>
              </a:ext>
            </a:extLst>
          </p:cNvPr>
          <p:cNvSpPr>
            <a:spLocks noGrp="1"/>
          </p:cNvSpPr>
          <p:nvPr>
            <p:ph type="sldNum" sz="quarter" idx="10"/>
          </p:nvPr>
        </p:nvSpPr>
        <p:spPr/>
        <p:txBody>
          <a:bodyPr/>
          <a:lstStyle/>
          <a:p>
            <a:pPr>
              <a:defRPr/>
            </a:pPr>
            <a:fld id="{711C7190-9AC8-425E-9BFB-53B55D98068D}" type="slidenum">
              <a:rPr lang="en-US" altLang="en-US" smtClean="0"/>
              <a:pPr>
                <a:defRPr/>
              </a:pPr>
              <a:t>33</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452582" y="1067134"/>
            <a:ext cx="8158018" cy="4968875"/>
          </a:xfrm>
        </p:spPr>
        <p:txBody>
          <a:bodyPr/>
          <a:lstStyle/>
          <a:p>
            <a:pPr marL="0" indent="0">
              <a:buNone/>
            </a:pPr>
            <a:r>
              <a:rPr lang="en-US" b="1" dirty="0"/>
              <a:t>Infrastructure Systems</a:t>
            </a:r>
          </a:p>
          <a:p>
            <a:pPr marL="457200" indent="-457200">
              <a:buFont typeface="+mj-lt"/>
              <a:buAutoNum type="arabicPeriod"/>
            </a:pPr>
            <a:r>
              <a:rPr lang="en-US" sz="2000" dirty="0"/>
              <a:t>How will your institution facilitate the speedy restoration of critical infrastructure systems and services?  </a:t>
            </a:r>
          </a:p>
          <a:p>
            <a:pPr marL="457200" indent="-457200">
              <a:buFont typeface="+mj-lt"/>
              <a:buAutoNum type="arabicPeriod"/>
            </a:pPr>
            <a:r>
              <a:rPr lang="en-US" sz="2000" dirty="0"/>
              <a:t>Which infrastructure systems would your institution prioritize during the recovery period?</a:t>
            </a:r>
          </a:p>
          <a:p>
            <a:pPr marL="457200" indent="-457200">
              <a:buFont typeface="+mj-lt"/>
              <a:buAutoNum type="arabicPeriod"/>
            </a:pPr>
            <a:r>
              <a:rPr lang="en-US" sz="2000" dirty="0"/>
              <a:t>How does your institution collect real-time updates on the status of its critical infrastructure?</a:t>
            </a:r>
          </a:p>
          <a:p>
            <a:pPr marL="457200" indent="-457200">
              <a:buFont typeface="+mj-lt"/>
              <a:buAutoNum type="arabicPeriod"/>
            </a:pPr>
            <a:r>
              <a:rPr lang="en-US" sz="2000" dirty="0"/>
              <a:t>What plans, policies, and procedures does your institution have in place to restore infrastructure systems that support and revitalize aspects of campus life, such as athletic programs and social events?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(5/5)</a:t>
            </a:r>
          </a:p>
        </p:txBody>
      </p:sp>
    </p:spTree>
    <p:extLst>
      <p:ext uri="{BB962C8B-B14F-4D97-AF65-F5344CB8AC3E}">
        <p14:creationId xmlns:p14="http://schemas.microsoft.com/office/powerpoint/2010/main" val="1512268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52F10B-F43C-45AB-8296-EA06070E0EFE}"/>
              </a:ext>
            </a:extLst>
          </p:cNvPr>
          <p:cNvSpPr>
            <a:spLocks noGrp="1"/>
          </p:cNvSpPr>
          <p:nvPr>
            <p:ph type="sldNum" sz="quarter" idx="10"/>
          </p:nvPr>
        </p:nvSpPr>
        <p:spPr/>
        <p:txBody>
          <a:bodyPr/>
          <a:lstStyle/>
          <a:p>
            <a:pPr>
              <a:defRPr/>
            </a:pPr>
            <a:fld id="{BB727DF1-B45D-4B1C-B6A4-B449F2C0AC69}" type="slidenum">
              <a:rPr lang="en-US" altLang="en-US" smtClean="0"/>
              <a:pPr>
                <a:defRPr/>
              </a:pPr>
              <a:t>34</a:t>
            </a:fld>
            <a:endParaRPr lang="en-US" altLang="en-US"/>
          </a:p>
        </p:txBody>
      </p:sp>
      <p:sp>
        <p:nvSpPr>
          <p:cNvPr id="2" name="Title 1">
            <a:extLst>
              <a:ext uri="{FF2B5EF4-FFF2-40B4-BE49-F238E27FC236}">
                <a16:creationId xmlns:a16="http://schemas.microsoft.com/office/drawing/2014/main" id="{31F14C34-14DF-4F2C-8020-3445AE7CB2D0}"/>
              </a:ext>
            </a:extLst>
          </p:cNvPr>
          <p:cNvSpPr>
            <a:spLocks noGrp="1"/>
          </p:cNvSpPr>
          <p:nvPr>
            <p:ph type="title"/>
          </p:nvPr>
        </p:nvSpPr>
        <p:spPr/>
        <p:txBody>
          <a:bodyPr/>
          <a:lstStyle/>
          <a:p>
            <a:r>
              <a:rPr lang="en-US" sz="5400" dirty="0"/>
              <a:t>Break</a:t>
            </a:r>
          </a:p>
        </p:txBody>
      </p:sp>
    </p:spTree>
    <p:extLst>
      <p:ext uri="{BB962C8B-B14F-4D97-AF65-F5344CB8AC3E}">
        <p14:creationId xmlns:p14="http://schemas.microsoft.com/office/powerpoint/2010/main" val="1465700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8F473-4F2E-4200-A6E6-ED5ED0D254E2}"/>
              </a:ext>
            </a:extLst>
          </p:cNvPr>
          <p:cNvSpPr>
            <a:spLocks noGrp="1"/>
          </p:cNvSpPr>
          <p:nvPr>
            <p:ph type="sldNum" sz="quarter" idx="10"/>
          </p:nvPr>
        </p:nvSpPr>
        <p:spPr/>
        <p:txBody>
          <a:bodyPr/>
          <a:lstStyle/>
          <a:p>
            <a:pPr>
              <a:defRPr/>
            </a:pPr>
            <a:fld id="{BB727DF1-B45D-4B1C-B6A4-B449F2C0AC69}" type="slidenum">
              <a:rPr lang="en-US" altLang="en-US" smtClean="0"/>
              <a:pPr>
                <a:defRPr/>
              </a:pPr>
              <a:t>35</a:t>
            </a:fld>
            <a:endParaRPr lang="en-US" altLang="en-US"/>
          </a:p>
        </p:txBody>
      </p:sp>
      <p:sp>
        <p:nvSpPr>
          <p:cNvPr id="2" name="Title 1">
            <a:extLst>
              <a:ext uri="{FF2B5EF4-FFF2-40B4-BE49-F238E27FC236}">
                <a16:creationId xmlns:a16="http://schemas.microsoft.com/office/drawing/2014/main" id="{AF11F316-FC0F-44A8-ABFF-B5807410B254}"/>
              </a:ext>
            </a:extLst>
          </p:cNvPr>
          <p:cNvSpPr>
            <a:spLocks noGrp="1"/>
          </p:cNvSpPr>
          <p:nvPr>
            <p:ph type="title"/>
          </p:nvPr>
        </p:nvSpPr>
        <p:spPr>
          <a:xfrm>
            <a:off x="457200" y="2057400"/>
            <a:ext cx="8229600" cy="1943100"/>
          </a:xfrm>
        </p:spPr>
        <p:txBody>
          <a:bodyPr/>
          <a:lstStyle/>
          <a:p>
            <a:r>
              <a:rPr lang="en-US" sz="5000" dirty="0"/>
              <a:t>Module 3: Long-Term </a:t>
            </a:r>
            <a:r>
              <a:rPr lang="en-US" dirty="0"/>
              <a:t>Recovery</a:t>
            </a:r>
            <a:endParaRPr lang="en-US" sz="5000" dirty="0">
              <a:highlight>
                <a:srgbClr val="FFFF00"/>
              </a:highlight>
            </a:endParaRPr>
          </a:p>
        </p:txBody>
      </p:sp>
    </p:spTree>
    <p:extLst>
      <p:ext uri="{BB962C8B-B14F-4D97-AF65-F5344CB8AC3E}">
        <p14:creationId xmlns:p14="http://schemas.microsoft.com/office/powerpoint/2010/main" val="3190933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36</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609600" y="1099802"/>
            <a:ext cx="8001000" cy="1768489"/>
          </a:xfrm>
        </p:spPr>
        <p:txBody>
          <a:bodyPr/>
          <a:lstStyle/>
          <a:p>
            <a:pPr marL="0" indent="0">
              <a:buNone/>
            </a:pPr>
            <a:r>
              <a:rPr lang="en-US" b="1" dirty="0">
                <a:solidFill>
                  <a:schemeClr val="tx2"/>
                </a:solidFill>
              </a:rPr>
              <a:t>[Insert Date and Time]</a:t>
            </a:r>
          </a:p>
          <a:p>
            <a:r>
              <a:rPr lang="en-US" sz="1800" dirty="0"/>
              <a:t>Power and utilities have been restored to all areas of campus; however, some student housing facilities remain uninhabitable, and reconstruction efforts are expected to last for at least one month </a:t>
            </a:r>
          </a:p>
          <a:p>
            <a:r>
              <a:rPr lang="en-US" sz="1800" dirty="0"/>
              <a:t>Damaged roads continue to impede access to campus, and worsening traffic results in numerous accidents involving </a:t>
            </a:r>
            <a:r>
              <a:rPr lang="en-US" sz="1800" dirty="0">
                <a:solidFill>
                  <a:srgbClr val="FF0000"/>
                </a:solidFill>
              </a:rPr>
              <a:t>[insert university name] </a:t>
            </a:r>
            <a:r>
              <a:rPr lang="en-US" sz="1800" dirty="0"/>
              <a:t>students, faculty, and staff</a:t>
            </a:r>
          </a:p>
          <a:p>
            <a:r>
              <a:rPr lang="en-US" sz="1800" dirty="0"/>
              <a:t>While classes have resumed, several students have withdrawn from your institution, and both students and staff have requested adjusted exam schedules</a:t>
            </a:r>
          </a:p>
          <a:p>
            <a:r>
              <a:rPr lang="en-US" sz="1800" dirty="0"/>
              <a:t>Due ongoing repairs to the </a:t>
            </a:r>
            <a:r>
              <a:rPr lang="en-US" sz="1800" dirty="0">
                <a:solidFill>
                  <a:srgbClr val="FF0000"/>
                </a:solidFill>
              </a:rPr>
              <a:t>[insert administrative building]</a:t>
            </a:r>
            <a:r>
              <a:rPr lang="en-US" sz="1800" dirty="0"/>
              <a:t>, some staff members request temporary work accommodations, including office relocations or the ability to work remotely</a:t>
            </a:r>
          </a:p>
          <a:p>
            <a:endParaRPr lang="en-US" sz="1800" dirty="0"/>
          </a:p>
          <a:p>
            <a:endParaRPr lang="en-US" sz="18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3: Scenario Overview</a:t>
            </a:r>
          </a:p>
        </p:txBody>
      </p:sp>
    </p:spTree>
    <p:extLst>
      <p:ext uri="{BB962C8B-B14F-4D97-AF65-F5344CB8AC3E}">
        <p14:creationId xmlns:p14="http://schemas.microsoft.com/office/powerpoint/2010/main" val="3006020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E62CBD-D689-44CC-ADD9-38A0E0B3C776}"/>
              </a:ext>
            </a:extLst>
          </p:cNvPr>
          <p:cNvSpPr>
            <a:spLocks noGrp="1"/>
          </p:cNvSpPr>
          <p:nvPr>
            <p:ph type="sldNum" sz="quarter" idx="10"/>
          </p:nvPr>
        </p:nvSpPr>
        <p:spPr/>
        <p:txBody>
          <a:bodyPr/>
          <a:lstStyle/>
          <a:p>
            <a:pPr>
              <a:defRPr/>
            </a:pPr>
            <a:fld id="{711C7190-9AC8-425E-9BFB-53B55D98068D}" type="slidenum">
              <a:rPr lang="en-US" altLang="en-US" smtClean="0"/>
              <a:pPr>
                <a:defRPr/>
              </a:pPr>
              <a:t>37</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457200" y="1104900"/>
            <a:ext cx="8173453" cy="4648200"/>
          </a:xfrm>
        </p:spPr>
        <p:txBody>
          <a:bodyPr/>
          <a:lstStyle/>
          <a:p>
            <a:pPr marL="0" indent="0">
              <a:buNone/>
            </a:pPr>
            <a:r>
              <a:rPr lang="en-US" b="1" dirty="0"/>
              <a:t>Operational Coordination</a:t>
            </a:r>
          </a:p>
          <a:p>
            <a:pPr marL="457200" lvl="0" indent="-457200">
              <a:buFont typeface="+mj-lt"/>
              <a:buAutoNum type="arabicPeriod"/>
            </a:pPr>
            <a:r>
              <a:rPr lang="en-US" sz="2000" dirty="0"/>
              <a:t>How does your institution coordinate the transition from short-term to long-term recovery efforts?</a:t>
            </a:r>
          </a:p>
          <a:p>
            <a:pPr marL="457200" lvl="0" indent="-457200">
              <a:buFont typeface="+mj-lt"/>
              <a:buAutoNum type="arabicPeriod"/>
            </a:pPr>
            <a:r>
              <a:rPr lang="en-US" sz="2000" dirty="0"/>
              <a:t>What are your institution’s priorities for long-term recovery?</a:t>
            </a:r>
          </a:p>
          <a:p>
            <a:pPr marL="457200" lvl="0" indent="-457200">
              <a:buFont typeface="+mj-lt"/>
              <a:buAutoNum type="arabicPeriod"/>
            </a:pPr>
            <a:r>
              <a:rPr lang="en-US" sz="2000" dirty="0"/>
              <a:t>What resource gaps or other challenges could limit your institution’s ability to meet these priorities?</a:t>
            </a:r>
            <a:endParaRPr lang="en-US" dirty="0"/>
          </a:p>
          <a:p>
            <a:pPr marL="457200" lvl="0" indent="-457200">
              <a:buFont typeface="+mj-lt"/>
              <a:buAutoNum type="arabicPeriod"/>
            </a:pPr>
            <a:r>
              <a:rPr lang="en-US" sz="2000" dirty="0"/>
              <a:t>How will your institution maintain continuity of operations throughout the recovery period?</a:t>
            </a:r>
          </a:p>
          <a:p>
            <a:pPr marL="457200" lvl="0" indent="-457200">
              <a:buFont typeface="+mj-lt"/>
              <a:buAutoNum type="arabicPeriod"/>
            </a:pPr>
            <a:r>
              <a:rPr lang="en-US" sz="2000" dirty="0">
                <a:solidFill>
                  <a:srgbClr val="FF0000"/>
                </a:solidFill>
              </a:rPr>
              <a:t>[Insert additional discussion questions as appropriate]</a:t>
            </a:r>
          </a:p>
          <a:p>
            <a:pPr marL="457200" indent="-457200">
              <a:buFont typeface="+mj-lt"/>
              <a:buAutoNum type="arabicPeriod"/>
            </a:pPr>
            <a:endParaRPr lang="en-US" dirty="0"/>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(1/4)</a:t>
            </a:r>
          </a:p>
        </p:txBody>
      </p:sp>
    </p:spTree>
    <p:extLst>
      <p:ext uri="{BB962C8B-B14F-4D97-AF65-F5344CB8AC3E}">
        <p14:creationId xmlns:p14="http://schemas.microsoft.com/office/powerpoint/2010/main" val="690581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AB7C6F-80F5-4788-B290-F279227FCA15}"/>
              </a:ext>
            </a:extLst>
          </p:cNvPr>
          <p:cNvSpPr>
            <a:spLocks noGrp="1"/>
          </p:cNvSpPr>
          <p:nvPr>
            <p:ph type="sldNum" sz="quarter" idx="10"/>
          </p:nvPr>
        </p:nvSpPr>
        <p:spPr/>
        <p:txBody>
          <a:bodyPr/>
          <a:lstStyle/>
          <a:p>
            <a:pPr>
              <a:defRPr/>
            </a:pPr>
            <a:fld id="{711C7190-9AC8-425E-9BFB-53B55D98068D}" type="slidenum">
              <a:rPr lang="en-US" altLang="en-US" smtClean="0"/>
              <a:pPr>
                <a:defRPr/>
              </a:pPr>
              <a:t>38</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8518" y="1050925"/>
            <a:ext cx="7886700" cy="4587875"/>
          </a:xfrm>
        </p:spPr>
        <p:txBody>
          <a:bodyPr/>
          <a:lstStyle/>
          <a:p>
            <a:pPr marL="0" indent="0">
              <a:buNone/>
            </a:pPr>
            <a:r>
              <a:rPr lang="en-US" b="1" dirty="0"/>
              <a:t>Public Information and Warning</a:t>
            </a:r>
            <a:r>
              <a:rPr lang="en-US" dirty="0"/>
              <a:t> </a:t>
            </a:r>
          </a:p>
          <a:p>
            <a:pPr marL="457200" lvl="0" indent="-457200">
              <a:buFont typeface="+mj-lt"/>
              <a:buAutoNum type="arabicPeriod"/>
            </a:pPr>
            <a:r>
              <a:rPr lang="en-US" sz="2000" dirty="0"/>
              <a:t>How does your institution’s communications strategy transition from short-term recovery messaging to long-term recovery messaging? </a:t>
            </a:r>
          </a:p>
          <a:p>
            <a:pPr marL="457200" lvl="0" indent="-457200">
              <a:buFont typeface="+mj-lt"/>
              <a:buAutoNum type="arabicPeriod"/>
            </a:pPr>
            <a:r>
              <a:rPr lang="en-US" sz="2000" dirty="0"/>
              <a:t>How does your institution ensure consistent, coordinated public messaging to maintain or restore your reputation in the aftermath of a catastrophic event, like an earthquake? </a:t>
            </a:r>
          </a:p>
          <a:p>
            <a:pPr marL="457200" lvl="0" indent="-457200">
              <a:buFont typeface="+mj-lt"/>
              <a:buAutoNum type="arabicPeriod"/>
            </a:pPr>
            <a:r>
              <a:rPr lang="en-US" sz="2000" dirty="0"/>
              <a:t>How does your institution provide internal and external stakeholders with timely updates concerning long-term recovery efforts? </a:t>
            </a:r>
          </a:p>
          <a:p>
            <a:pPr marL="457200" lvl="0" indent="-457200">
              <a:buFont typeface="+mj-lt"/>
              <a:buAutoNum type="arabicPeriod"/>
            </a:pPr>
            <a:r>
              <a:rPr lang="en-US" sz="2000" dirty="0"/>
              <a:t>Who is responsible for monitoring and managing inquiries from affected students, faculty, staff, and alumni?</a:t>
            </a:r>
          </a:p>
          <a:p>
            <a:pPr marL="457200" lvl="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(2/4)</a:t>
            </a:r>
          </a:p>
        </p:txBody>
      </p:sp>
    </p:spTree>
    <p:extLst>
      <p:ext uri="{BB962C8B-B14F-4D97-AF65-F5344CB8AC3E}">
        <p14:creationId xmlns:p14="http://schemas.microsoft.com/office/powerpoint/2010/main" val="609419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C597C3-7009-4D94-89B2-BEB002F5082F}"/>
              </a:ext>
            </a:extLst>
          </p:cNvPr>
          <p:cNvSpPr>
            <a:spLocks noGrp="1"/>
          </p:cNvSpPr>
          <p:nvPr>
            <p:ph type="sldNum" sz="quarter" idx="10"/>
          </p:nvPr>
        </p:nvSpPr>
        <p:spPr/>
        <p:txBody>
          <a:bodyPr/>
          <a:lstStyle/>
          <a:p>
            <a:pPr>
              <a:defRPr/>
            </a:pPr>
            <a:fld id="{711C7190-9AC8-425E-9BFB-53B55D98068D}" type="slidenum">
              <a:rPr lang="en-US" altLang="en-US" smtClean="0"/>
              <a:pPr>
                <a:defRPr/>
              </a:pPr>
              <a:t>39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49300" y="1062470"/>
            <a:ext cx="7886700" cy="4728730"/>
          </a:xfrm>
        </p:spPr>
        <p:txBody>
          <a:bodyPr/>
          <a:lstStyle/>
          <a:p>
            <a:pPr marL="0" indent="0">
              <a:buNone/>
            </a:pPr>
            <a:r>
              <a:rPr lang="en-US" b="1" dirty="0"/>
              <a:t>Housing</a:t>
            </a:r>
          </a:p>
          <a:p>
            <a:pPr marL="457200" indent="-457200">
              <a:buFont typeface="+mj-lt"/>
              <a:buAutoNum type="arabicPeriod"/>
            </a:pPr>
            <a:r>
              <a:rPr lang="en-US" dirty="0"/>
              <a:t>How would your institution manage the transition out of temporary housing? How would your institution determine if longer-term housing is necessary?</a:t>
            </a:r>
          </a:p>
          <a:p>
            <a:pPr marL="457200" indent="-457200">
              <a:buFont typeface="+mj-lt"/>
              <a:buAutoNum type="arabicPeriod"/>
            </a:pPr>
            <a:r>
              <a:rPr lang="en-US" dirty="0"/>
              <a:t>How would your institution address the financial implications of this housing emergency (e.g., housing subsidies, refunds, special allowances, etc.)?</a:t>
            </a:r>
          </a:p>
          <a:p>
            <a:pPr marL="457200" indent="-457200">
              <a:buFont typeface="+mj-lt"/>
              <a:buAutoNum type="arabicPeriod"/>
            </a:pPr>
            <a:r>
              <a:rPr lang="en-US" dirty="0"/>
              <a:t>What housing modifications, if any, would your institution make to mitigate against future earthquake damage? </a:t>
            </a:r>
          </a:p>
          <a:p>
            <a:pPr marL="457200" indent="-457200">
              <a:buFont typeface="+mj-lt"/>
              <a:buAutoNum type="arabicPeriod"/>
            </a:pPr>
            <a:r>
              <a:rPr lang="en-US" dirty="0">
                <a:solidFill>
                  <a:srgbClr val="FF0000"/>
                </a:solidFill>
              </a:rPr>
              <a:t>[Insert additional discussion questions]</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(3/4)</a:t>
            </a:r>
          </a:p>
        </p:txBody>
      </p:sp>
    </p:spTree>
    <p:extLst>
      <p:ext uri="{BB962C8B-B14F-4D97-AF65-F5344CB8AC3E}">
        <p14:creationId xmlns:p14="http://schemas.microsoft.com/office/powerpoint/2010/main" val="378478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ACE68E-7869-4315-8EFC-FF6869A8CC4E}"/>
              </a:ext>
            </a:extLst>
          </p:cNvPr>
          <p:cNvSpPr>
            <a:spLocks noGrp="1"/>
          </p:cNvSpPr>
          <p:nvPr>
            <p:ph type="sldNum" sz="quarter" idx="10"/>
          </p:nvPr>
        </p:nvSpPr>
        <p:spPr/>
        <p:txBody>
          <a:bodyPr/>
          <a:lstStyle/>
          <a:p>
            <a:pPr>
              <a:defRPr/>
            </a:pPr>
            <a:fld id="{711C7190-9AC8-425E-9BFB-53B55D98068D}" type="slidenum">
              <a:rPr lang="en-US" altLang="en-US" smtClean="0"/>
              <a:pPr>
                <a:defRPr/>
              </a:pPr>
              <a:t>4</a:t>
            </a:fld>
            <a:endParaRPr lang="en-US" altLang="en-US"/>
          </a:p>
        </p:txBody>
      </p:sp>
      <p:sp>
        <p:nvSpPr>
          <p:cNvPr id="3" name="Content Placeholder 2">
            <a:extLst>
              <a:ext uri="{FF2B5EF4-FFF2-40B4-BE49-F238E27FC236}">
                <a16:creationId xmlns:a16="http://schemas.microsoft.com/office/drawing/2014/main" id="{36424CF9-E524-494F-AB92-B04DE63D9485}"/>
              </a:ext>
            </a:extLst>
          </p:cNvPr>
          <p:cNvSpPr>
            <a:spLocks noGrp="1"/>
          </p:cNvSpPr>
          <p:nvPr>
            <p:ph idx="1"/>
          </p:nvPr>
        </p:nvSpPr>
        <p:spPr/>
        <p:txBody>
          <a:bodyPr/>
          <a:lstStyle/>
          <a:p>
            <a:r>
              <a:rPr lang="en-US" sz="2400" dirty="0"/>
              <a:t>Cell phone etiquette</a:t>
            </a:r>
          </a:p>
          <a:p>
            <a:r>
              <a:rPr lang="en-US" sz="2400" dirty="0"/>
              <a:t>Evacuation procedures</a:t>
            </a:r>
          </a:p>
          <a:p>
            <a:r>
              <a:rPr lang="en-US" sz="2400" dirty="0"/>
              <a:t>Restroom locations</a:t>
            </a:r>
          </a:p>
          <a:p>
            <a:endParaRPr lang="en-US" dirty="0"/>
          </a:p>
        </p:txBody>
      </p:sp>
      <p:sp>
        <p:nvSpPr>
          <p:cNvPr id="2" name="Title 1">
            <a:extLst>
              <a:ext uri="{FF2B5EF4-FFF2-40B4-BE49-F238E27FC236}">
                <a16:creationId xmlns:a16="http://schemas.microsoft.com/office/drawing/2014/main" id="{54917B0B-F590-4E95-B7D3-FB2BF38AA946}"/>
              </a:ext>
            </a:extLst>
          </p:cNvPr>
          <p:cNvSpPr>
            <a:spLocks noGrp="1"/>
          </p:cNvSpPr>
          <p:nvPr>
            <p:ph type="title"/>
          </p:nvPr>
        </p:nvSpPr>
        <p:spPr/>
        <p:txBody>
          <a:bodyPr/>
          <a:lstStyle/>
          <a:p>
            <a:r>
              <a:rPr lang="en-US" dirty="0"/>
              <a:t>Administrative Remarks</a:t>
            </a:r>
          </a:p>
        </p:txBody>
      </p:sp>
    </p:spTree>
    <p:extLst>
      <p:ext uri="{BB962C8B-B14F-4D97-AF65-F5344CB8AC3E}">
        <p14:creationId xmlns:p14="http://schemas.microsoft.com/office/powerpoint/2010/main" val="2217108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p:txBody>
          <a:bodyPr/>
          <a:lstStyle/>
          <a:p>
            <a:pPr>
              <a:defRPr/>
            </a:pPr>
            <a:fld id="{711C7190-9AC8-425E-9BFB-53B55D98068D}" type="slidenum">
              <a:rPr lang="en-US" altLang="en-US" smtClean="0"/>
              <a:pPr>
                <a:defRPr/>
              </a:pPr>
              <a:t>40</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3900" y="1071707"/>
            <a:ext cx="7886700" cy="4351338"/>
          </a:xfrm>
        </p:spPr>
        <p:txBody>
          <a:bodyPr/>
          <a:lstStyle/>
          <a:p>
            <a:pPr marL="0" indent="0">
              <a:buNone/>
            </a:pPr>
            <a:r>
              <a:rPr lang="en-US" b="1" dirty="0"/>
              <a:t>Infrastructure Systems</a:t>
            </a:r>
          </a:p>
          <a:p>
            <a:pPr marL="457200" indent="-457200">
              <a:buFont typeface="+mj-lt"/>
              <a:buAutoNum type="arabicPeriod"/>
            </a:pPr>
            <a:r>
              <a:rPr lang="en-US" dirty="0"/>
              <a:t>How does your institution build back safer and stronger so that future infrastructure systems are less susceptible to earthquake damage? </a:t>
            </a:r>
          </a:p>
          <a:p>
            <a:pPr marL="457200" indent="-457200">
              <a:buFont typeface="+mj-lt"/>
              <a:buAutoNum type="arabicPeriod"/>
            </a:pPr>
            <a:r>
              <a:rPr lang="en-US" dirty="0"/>
              <a:t>How well is your institution’s finance team prepared to process and submit FEMA claims? </a:t>
            </a:r>
          </a:p>
          <a:p>
            <a:pPr marL="457200" indent="-457200">
              <a:buFont typeface="+mj-lt"/>
              <a:buAutoNum type="arabicPeriod"/>
            </a:pPr>
            <a:r>
              <a:rPr lang="en-US" dirty="0"/>
              <a:t>How well is your institution’s finance team prepared to process and submit other insurance claims?</a:t>
            </a:r>
          </a:p>
          <a:p>
            <a:pPr marL="457200" indent="-457200">
              <a:buFont typeface="+mj-lt"/>
              <a:buAutoNum type="arabicPeriod"/>
            </a:pPr>
            <a:r>
              <a:rPr lang="en-US" dirty="0"/>
              <a:t>How would your institution monitor long-term repairs to damaged infrastructure systems and assets? </a:t>
            </a:r>
          </a:p>
          <a:p>
            <a:pPr marL="457200" indent="-457200">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(4/4)</a:t>
            </a:r>
          </a:p>
        </p:txBody>
      </p:sp>
    </p:spTree>
    <p:extLst>
      <p:ext uri="{BB962C8B-B14F-4D97-AF65-F5344CB8AC3E}">
        <p14:creationId xmlns:p14="http://schemas.microsoft.com/office/powerpoint/2010/main" val="3499763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4A5998-CC2F-4933-828C-65E7AF4C84FA}"/>
              </a:ext>
            </a:extLst>
          </p:cNvPr>
          <p:cNvSpPr>
            <a:spLocks noGrp="1"/>
          </p:cNvSpPr>
          <p:nvPr>
            <p:ph type="sldNum" sz="quarter" idx="10"/>
          </p:nvPr>
        </p:nvSpPr>
        <p:spPr/>
        <p:txBody>
          <a:bodyPr/>
          <a:lstStyle/>
          <a:p>
            <a:pPr>
              <a:defRPr/>
            </a:pPr>
            <a:fld id="{BB727DF1-B45D-4B1C-B6A4-B449F2C0AC69}" type="slidenum">
              <a:rPr lang="en-US" altLang="en-US" smtClean="0"/>
              <a:pPr>
                <a:defRPr/>
              </a:pPr>
              <a:t>41</a:t>
            </a:fld>
            <a:endParaRPr lang="en-US" altLang="en-US"/>
          </a:p>
        </p:txBody>
      </p:sp>
      <p:sp>
        <p:nvSpPr>
          <p:cNvPr id="2" name="Title 1">
            <a:extLst>
              <a:ext uri="{FF2B5EF4-FFF2-40B4-BE49-F238E27FC236}">
                <a16:creationId xmlns:a16="http://schemas.microsoft.com/office/drawing/2014/main" id="{CCA2A58F-CD5D-4230-AE56-165BEC362E2C}"/>
              </a:ext>
            </a:extLst>
          </p:cNvPr>
          <p:cNvSpPr>
            <a:spLocks noGrp="1"/>
          </p:cNvSpPr>
          <p:nvPr>
            <p:ph type="title"/>
          </p:nvPr>
        </p:nvSpPr>
        <p:spPr/>
        <p:txBody>
          <a:bodyPr/>
          <a:lstStyle/>
          <a:p>
            <a:r>
              <a:rPr lang="en-US" dirty="0"/>
              <a:t>Break</a:t>
            </a:r>
          </a:p>
        </p:txBody>
      </p:sp>
    </p:spTree>
    <p:extLst>
      <p:ext uri="{BB962C8B-B14F-4D97-AF65-F5344CB8AC3E}">
        <p14:creationId xmlns:p14="http://schemas.microsoft.com/office/powerpoint/2010/main" val="3879523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2EA1EB-D7B1-40A8-84EC-9A211745072D}"/>
              </a:ext>
            </a:extLst>
          </p:cNvPr>
          <p:cNvSpPr>
            <a:spLocks noGrp="1"/>
          </p:cNvSpPr>
          <p:nvPr>
            <p:ph type="sldNum" sz="quarter" idx="10"/>
          </p:nvPr>
        </p:nvSpPr>
        <p:spPr/>
        <p:txBody>
          <a:bodyPr/>
          <a:lstStyle/>
          <a:p>
            <a:pPr>
              <a:defRPr/>
            </a:pPr>
            <a:fld id="{BB727DF1-B45D-4B1C-B6A4-B449F2C0AC69}" type="slidenum">
              <a:rPr lang="en-US" altLang="en-US" smtClean="0"/>
              <a:pPr>
                <a:defRPr/>
              </a:pPr>
              <a:t>42</a:t>
            </a:fld>
            <a:endParaRPr lang="en-US" altLang="en-US"/>
          </a:p>
        </p:txBody>
      </p:sp>
      <p:sp>
        <p:nvSpPr>
          <p:cNvPr id="2" name="Title 1">
            <a:extLst>
              <a:ext uri="{FF2B5EF4-FFF2-40B4-BE49-F238E27FC236}">
                <a16:creationId xmlns:a16="http://schemas.microsoft.com/office/drawing/2014/main" id="{372E02C9-17A0-45C6-BFDD-8C2C5822986C}"/>
              </a:ext>
            </a:extLst>
          </p:cNvPr>
          <p:cNvSpPr>
            <a:spLocks noGrp="1"/>
          </p:cNvSpPr>
          <p:nvPr>
            <p:ph type="title"/>
          </p:nvPr>
        </p:nvSpPr>
        <p:spPr/>
        <p:txBody>
          <a:bodyPr/>
          <a:lstStyle/>
          <a:p>
            <a:r>
              <a:rPr lang="en-US" dirty="0"/>
              <a:t>End of Exercise</a:t>
            </a:r>
          </a:p>
        </p:txBody>
      </p:sp>
    </p:spTree>
    <p:extLst>
      <p:ext uri="{BB962C8B-B14F-4D97-AF65-F5344CB8AC3E}">
        <p14:creationId xmlns:p14="http://schemas.microsoft.com/office/powerpoint/2010/main" val="3420187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F98185-AA37-48A2-BE89-E6D99E5170A8}"/>
              </a:ext>
            </a:extLst>
          </p:cNvPr>
          <p:cNvSpPr>
            <a:spLocks noGrp="1"/>
          </p:cNvSpPr>
          <p:nvPr>
            <p:ph type="sldNum" sz="quarter" idx="10"/>
          </p:nvPr>
        </p:nvSpPr>
        <p:spPr/>
        <p:txBody>
          <a:bodyPr/>
          <a:lstStyle/>
          <a:p>
            <a:pPr>
              <a:defRPr/>
            </a:pPr>
            <a:fld id="{BB727DF1-B45D-4B1C-B6A4-B449F2C0AC69}" type="slidenum">
              <a:rPr lang="en-US" altLang="en-US" smtClean="0"/>
              <a:pPr>
                <a:defRPr/>
              </a:pPr>
              <a:t>43</a:t>
            </a:fld>
            <a:endParaRPr lang="en-US" altLang="en-US"/>
          </a:p>
        </p:txBody>
      </p:sp>
      <p:sp>
        <p:nvSpPr>
          <p:cNvPr id="2" name="Title 1">
            <a:extLst>
              <a:ext uri="{FF2B5EF4-FFF2-40B4-BE49-F238E27FC236}">
                <a16:creationId xmlns:a16="http://schemas.microsoft.com/office/drawing/2014/main" id="{74907514-C161-4342-914A-C0CEABC55211}"/>
              </a:ext>
            </a:extLst>
          </p:cNvPr>
          <p:cNvSpPr>
            <a:spLocks noGrp="1"/>
          </p:cNvSpPr>
          <p:nvPr>
            <p:ph type="title"/>
          </p:nvPr>
        </p:nvSpPr>
        <p:spPr/>
        <p:txBody>
          <a:bodyPr/>
          <a:lstStyle/>
          <a:p>
            <a:r>
              <a:rPr lang="en-US" dirty="0"/>
              <a:t>Exercise Hot Wash</a:t>
            </a:r>
          </a:p>
        </p:txBody>
      </p:sp>
    </p:spTree>
    <p:extLst>
      <p:ext uri="{BB962C8B-B14F-4D97-AF65-F5344CB8AC3E}">
        <p14:creationId xmlns:p14="http://schemas.microsoft.com/office/powerpoint/2010/main" val="3679255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42E515-73D3-4241-ACC0-7C0C3018A613}"/>
              </a:ext>
            </a:extLst>
          </p:cNvPr>
          <p:cNvSpPr>
            <a:spLocks noGrp="1"/>
          </p:cNvSpPr>
          <p:nvPr>
            <p:ph type="sldNum" sz="quarter" idx="10"/>
          </p:nvPr>
        </p:nvSpPr>
        <p:spPr/>
        <p:txBody>
          <a:bodyPr/>
          <a:lstStyle/>
          <a:p>
            <a:pPr>
              <a:defRPr/>
            </a:pPr>
            <a:fld id="{711C7190-9AC8-425E-9BFB-53B55D98068D}" type="slidenum">
              <a:rPr lang="en-US" altLang="en-US" smtClean="0"/>
              <a:pPr>
                <a:defRPr/>
              </a:pPr>
              <a:t>44</a:t>
            </a:fld>
            <a:endParaRPr lang="en-US" altLang="en-US"/>
          </a:p>
        </p:txBody>
      </p:sp>
      <p:sp>
        <p:nvSpPr>
          <p:cNvPr id="3" name="Content Placeholder 2">
            <a:extLst>
              <a:ext uri="{FF2B5EF4-FFF2-40B4-BE49-F238E27FC236}">
                <a16:creationId xmlns:a16="http://schemas.microsoft.com/office/drawing/2014/main" id="{9C22841C-A34C-4295-880B-637875592E0F}"/>
              </a:ext>
            </a:extLst>
          </p:cNvPr>
          <p:cNvSpPr>
            <a:spLocks noGrp="1"/>
          </p:cNvSpPr>
          <p:nvPr>
            <p:ph idx="1"/>
          </p:nvPr>
        </p:nvSpPr>
        <p:spPr/>
        <p:txBody>
          <a:bodyPr/>
          <a:lstStyle/>
          <a:p>
            <a:r>
              <a:rPr lang="en-US" dirty="0"/>
              <a:t>This Hot Wash aims to capture the following information based on observations made throughout the exercise: </a:t>
            </a:r>
          </a:p>
          <a:p>
            <a:pPr lvl="1"/>
            <a:r>
              <a:rPr lang="en-US" dirty="0"/>
              <a:t>Overall strengths</a:t>
            </a:r>
          </a:p>
          <a:p>
            <a:pPr lvl="1"/>
            <a:r>
              <a:rPr lang="en-US" dirty="0"/>
              <a:t>Overall areas for improvement</a:t>
            </a:r>
          </a:p>
          <a:p>
            <a:pPr lvl="1"/>
            <a:r>
              <a:rPr lang="en-US" dirty="0"/>
              <a:t>Major takeaways and action items </a:t>
            </a:r>
          </a:p>
        </p:txBody>
      </p:sp>
      <p:sp>
        <p:nvSpPr>
          <p:cNvPr id="2" name="Title 1">
            <a:extLst>
              <a:ext uri="{FF2B5EF4-FFF2-40B4-BE49-F238E27FC236}">
                <a16:creationId xmlns:a16="http://schemas.microsoft.com/office/drawing/2014/main" id="{89C43910-9D47-4851-8E2D-EE851F075513}"/>
              </a:ext>
            </a:extLst>
          </p:cNvPr>
          <p:cNvSpPr>
            <a:spLocks noGrp="1"/>
          </p:cNvSpPr>
          <p:nvPr>
            <p:ph type="title"/>
          </p:nvPr>
        </p:nvSpPr>
        <p:spPr/>
        <p:txBody>
          <a:bodyPr/>
          <a:lstStyle/>
          <a:p>
            <a:r>
              <a:rPr lang="en-US" dirty="0"/>
              <a:t>Hot Wash Overview</a:t>
            </a:r>
          </a:p>
        </p:txBody>
      </p:sp>
    </p:spTree>
    <p:extLst>
      <p:ext uri="{BB962C8B-B14F-4D97-AF65-F5344CB8AC3E}">
        <p14:creationId xmlns:p14="http://schemas.microsoft.com/office/powerpoint/2010/main" val="265832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62DFFD-33D0-4F09-9688-32F1CEAE979D}"/>
              </a:ext>
            </a:extLst>
          </p:cNvPr>
          <p:cNvSpPr>
            <a:spLocks noGrp="1"/>
          </p:cNvSpPr>
          <p:nvPr>
            <p:ph type="sldNum" sz="quarter" idx="10"/>
          </p:nvPr>
        </p:nvSpPr>
        <p:spPr/>
        <p:txBody>
          <a:bodyPr/>
          <a:lstStyle/>
          <a:p>
            <a:pPr>
              <a:defRPr/>
            </a:pPr>
            <a:fld id="{711C7190-9AC8-425E-9BFB-53B55D98068D}" type="slidenum">
              <a:rPr lang="en-US" altLang="en-US" smtClean="0"/>
              <a:pPr>
                <a:defRPr/>
              </a:pPr>
              <a:t>45</a:t>
            </a:fld>
            <a:endParaRPr lang="en-US" altLang="en-US" dirty="0"/>
          </a:p>
        </p:txBody>
      </p:sp>
      <p:sp>
        <p:nvSpPr>
          <p:cNvPr id="3" name="Content Placeholder 2">
            <a:extLst>
              <a:ext uri="{FF2B5EF4-FFF2-40B4-BE49-F238E27FC236}">
                <a16:creationId xmlns:a16="http://schemas.microsoft.com/office/drawing/2014/main" id="{1EF31792-E3C4-4D04-B47F-45394635166A}"/>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pPr marL="0" lvl="0" indent="0">
              <a:spcBef>
                <a:spcPts val="0"/>
              </a:spcBef>
              <a:spcAft>
                <a:spcPts val="600"/>
              </a:spcAft>
              <a:buNone/>
            </a:pPr>
            <a:endParaRPr lang="en-US" sz="2400" dirty="0">
              <a:solidFill>
                <a:srgbClr val="FF0000"/>
              </a:solidFill>
              <a:latin typeface="Arial"/>
              <a:cs typeface="+mn-cs"/>
            </a:endParaRPr>
          </a:p>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endParaRPr lang="en-US" dirty="0"/>
          </a:p>
        </p:txBody>
      </p:sp>
      <p:sp>
        <p:nvSpPr>
          <p:cNvPr id="2" name="Title 1">
            <a:extLst>
              <a:ext uri="{FF2B5EF4-FFF2-40B4-BE49-F238E27FC236}">
                <a16:creationId xmlns:a16="http://schemas.microsoft.com/office/drawing/2014/main" id="{1CDF7CC4-112C-4FCF-AD94-96901B13E56B}"/>
              </a:ext>
            </a:extLst>
          </p:cNvPr>
          <p:cNvSpPr>
            <a:spLocks noGrp="1"/>
          </p:cNvSpPr>
          <p:nvPr>
            <p:ph type="title"/>
          </p:nvPr>
        </p:nvSpPr>
        <p:spPr/>
        <p:txBody>
          <a:bodyPr/>
          <a:lstStyle/>
          <a:p>
            <a:r>
              <a:rPr lang="en-US" dirty="0"/>
              <a:t>Closing Remarks</a:t>
            </a:r>
          </a:p>
        </p:txBody>
      </p:sp>
    </p:spTree>
    <p:extLst>
      <p:ext uri="{BB962C8B-B14F-4D97-AF65-F5344CB8AC3E}">
        <p14:creationId xmlns:p14="http://schemas.microsoft.com/office/powerpoint/2010/main" val="2421554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1F84F5-34C0-4932-96D1-FABA8336F828}"/>
              </a:ext>
            </a:extLst>
          </p:cNvPr>
          <p:cNvSpPr>
            <a:spLocks noGrp="1"/>
          </p:cNvSpPr>
          <p:nvPr>
            <p:ph type="sldNum" sz="quarter" idx="10"/>
          </p:nvPr>
        </p:nvSpPr>
        <p:spPr/>
        <p:txBody>
          <a:bodyPr/>
          <a:lstStyle/>
          <a:p>
            <a:pPr>
              <a:defRPr/>
            </a:pPr>
            <a:fld id="{BB727DF1-B45D-4B1C-B6A4-B449F2C0AC69}" type="slidenum">
              <a:rPr lang="en-US" altLang="en-US" smtClean="0"/>
              <a:pPr>
                <a:defRPr/>
              </a:pPr>
              <a:t>46</a:t>
            </a:fld>
            <a:endParaRPr lang="en-US" altLang="en-US"/>
          </a:p>
        </p:txBody>
      </p:sp>
      <p:sp>
        <p:nvSpPr>
          <p:cNvPr id="2" name="Title 1">
            <a:extLst>
              <a:ext uri="{FF2B5EF4-FFF2-40B4-BE49-F238E27FC236}">
                <a16:creationId xmlns:a16="http://schemas.microsoft.com/office/drawing/2014/main" id="{8038425E-A2FE-477C-8223-6A40560D2349}"/>
              </a:ext>
            </a:extLst>
          </p:cNvPr>
          <p:cNvSpPr>
            <a:spLocks noGrp="1"/>
          </p:cNvSpPr>
          <p:nvPr>
            <p:ph type="title"/>
          </p:nvPr>
        </p:nvSpPr>
        <p:spPr/>
        <p:txBody>
          <a:bodyPr/>
          <a:lstStyle/>
          <a:p>
            <a:r>
              <a:rPr lang="en-US" dirty="0"/>
              <a:t>Adjournment</a:t>
            </a:r>
          </a:p>
        </p:txBody>
      </p:sp>
    </p:spTree>
    <p:extLst>
      <p:ext uri="{BB962C8B-B14F-4D97-AF65-F5344CB8AC3E}">
        <p14:creationId xmlns:p14="http://schemas.microsoft.com/office/powerpoint/2010/main" val="1014198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7" y="4267200"/>
            <a:ext cx="8153400" cy="1692771"/>
          </a:xfrm>
          <a:prstGeom prst="rect">
            <a:avLst/>
          </a:prstGeom>
          <a:noFill/>
        </p:spPr>
        <p:txBody>
          <a:bodyPr wrap="square" rtlCol="0">
            <a:spAutoFit/>
          </a:bodyPr>
          <a:lstStyle/>
          <a:p>
            <a:pPr>
              <a:spcBef>
                <a:spcPts val="1200"/>
              </a:spcBef>
              <a:spcAft>
                <a:spcPts val="1200"/>
              </a:spcAft>
            </a:pPr>
            <a:r>
              <a:rPr lang="en-US" sz="3200" b="1" dirty="0">
                <a:latin typeface="+mj-lt"/>
              </a:rPr>
              <a:t>Earthquake Tabletop Exercise </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292217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F425AC-E981-45E7-A136-54BD5ACD4D5D}"/>
              </a:ext>
            </a:extLst>
          </p:cNvPr>
          <p:cNvSpPr>
            <a:spLocks noGrp="1"/>
          </p:cNvSpPr>
          <p:nvPr>
            <p:ph type="sldNum" sz="quarter" idx="10"/>
          </p:nvPr>
        </p:nvSpPr>
        <p:spPr/>
        <p:txBody>
          <a:bodyPr/>
          <a:lstStyle/>
          <a:p>
            <a:pPr>
              <a:defRPr/>
            </a:pPr>
            <a:fld id="{711C7190-9AC8-425E-9BFB-53B55D98068D}" type="slidenum">
              <a:rPr lang="en-US" altLang="en-US" smtClean="0"/>
              <a:pPr>
                <a:defRPr/>
              </a:pPr>
              <a:t>5</a:t>
            </a:fld>
            <a:endParaRPr lang="en-US" altLang="en-US" dirty="0"/>
          </a:p>
        </p:txBody>
      </p:sp>
      <p:graphicFrame>
        <p:nvGraphicFramePr>
          <p:cNvPr id="5" name="Table 4" descr="Welcome and Introductions, Exercise Overview, Module 1: Initial Response, Break, Module 2: Continued Response, Break, Module 3: Short-Term Recovery, Exercise Hot Wash, Closing Remarks" title="Exercise Schedule">
            <a:extLst>
              <a:ext uri="{FF2B5EF4-FFF2-40B4-BE49-F238E27FC236}">
                <a16:creationId xmlns:a16="http://schemas.microsoft.com/office/drawing/2014/main" id="{EFF04D66-F426-44AC-B9A3-369B210986F2}"/>
              </a:ext>
            </a:extLst>
          </p:cNvPr>
          <p:cNvGraphicFramePr>
            <a:graphicFrameLocks noGrp="1"/>
          </p:cNvGraphicFramePr>
          <p:nvPr>
            <p:extLst>
              <p:ext uri="{D42A27DB-BD31-4B8C-83A1-F6EECF244321}">
                <p14:modId xmlns:p14="http://schemas.microsoft.com/office/powerpoint/2010/main" val="3011137906"/>
              </p:ext>
            </p:extLst>
          </p:nvPr>
        </p:nvGraphicFramePr>
        <p:xfrm>
          <a:off x="914400" y="1417320"/>
          <a:ext cx="7315200" cy="4053840"/>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3963347002"/>
                    </a:ext>
                  </a:extLst>
                </a:gridCol>
                <a:gridCol w="3124200">
                  <a:extLst>
                    <a:ext uri="{9D8B030D-6E8A-4147-A177-3AD203B41FA5}">
                      <a16:colId xmlns:a16="http://schemas.microsoft.com/office/drawing/2014/main" val="3448575807"/>
                    </a:ext>
                  </a:extLst>
                </a:gridCol>
              </a:tblGrid>
              <a:tr h="373457">
                <a:tc>
                  <a:txBody>
                    <a:bodyPr/>
                    <a:lstStyle/>
                    <a:p>
                      <a:r>
                        <a:rPr lang="en-US" sz="2000" dirty="0">
                          <a:latin typeface="+mj-lt"/>
                        </a:rPr>
                        <a:t>Activity</a:t>
                      </a:r>
                    </a:p>
                  </a:txBody>
                  <a:tcPr/>
                </a:tc>
                <a:tc>
                  <a:txBody>
                    <a:bodyPr/>
                    <a:lstStyle/>
                    <a:p>
                      <a:r>
                        <a:rPr lang="en-US" sz="2000" dirty="0">
                          <a:latin typeface="+mj-lt"/>
                        </a:rPr>
                        <a:t>Time</a:t>
                      </a:r>
                    </a:p>
                  </a:txBody>
                  <a:tcPr/>
                </a:tc>
                <a:extLst>
                  <a:ext uri="{0D108BD9-81ED-4DB2-BD59-A6C34878D82A}">
                    <a16:rowId xmlns:a16="http://schemas.microsoft.com/office/drawing/2014/main" val="2733432528"/>
                  </a:ext>
                </a:extLst>
              </a:tr>
              <a:tr h="344730">
                <a:tc>
                  <a:txBody>
                    <a:bodyPr/>
                    <a:lstStyle/>
                    <a:p>
                      <a:pPr>
                        <a:spcBef>
                          <a:spcPts val="600"/>
                        </a:spcBef>
                        <a:spcAft>
                          <a:spcPts val="600"/>
                        </a:spcAft>
                      </a:pPr>
                      <a:r>
                        <a:rPr lang="en-US" dirty="0">
                          <a:solidFill>
                            <a:srgbClr val="FF0000"/>
                          </a:solidFill>
                          <a:latin typeface="+mj-lt"/>
                        </a:rPr>
                        <a:t>[Welcome and Introductions]</a:t>
                      </a:r>
                    </a:p>
                  </a:txBody>
                  <a:tcPr/>
                </a:tc>
                <a:tc>
                  <a:txBody>
                    <a:bodyPr/>
                    <a:lstStyle/>
                    <a:p>
                      <a:pPr>
                        <a:spcBef>
                          <a:spcPts val="600"/>
                        </a:spcBef>
                        <a:spcAft>
                          <a:spcPts val="600"/>
                        </a:spcAft>
                      </a:pPr>
                      <a:r>
                        <a:rPr lang="en-US" dirty="0">
                          <a:solidFill>
                            <a:srgbClr val="FF0000"/>
                          </a:solidFill>
                          <a:latin typeface="+mj-lt"/>
                        </a:rPr>
                        <a:t>[00:00 a.m.]</a:t>
                      </a:r>
                    </a:p>
                  </a:txBody>
                  <a:tcPr/>
                </a:tc>
                <a:extLst>
                  <a:ext uri="{0D108BD9-81ED-4DB2-BD59-A6C34878D82A}">
                    <a16:rowId xmlns:a16="http://schemas.microsoft.com/office/drawing/2014/main" val="1055219570"/>
                  </a:ext>
                </a:extLst>
              </a:tr>
              <a:tr h="344730">
                <a:tc>
                  <a:txBody>
                    <a:bodyPr/>
                    <a:lstStyle/>
                    <a:p>
                      <a:pPr>
                        <a:spcBef>
                          <a:spcPts val="600"/>
                        </a:spcBef>
                        <a:spcAft>
                          <a:spcPts val="600"/>
                        </a:spcAft>
                      </a:pPr>
                      <a:r>
                        <a:rPr lang="en-US" dirty="0">
                          <a:solidFill>
                            <a:srgbClr val="FF0000"/>
                          </a:solidFill>
                          <a:latin typeface="+mj-lt"/>
                        </a:rPr>
                        <a:t>[Exercise Overview]</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613660368"/>
                  </a:ext>
                </a:extLst>
              </a:tr>
              <a:tr h="28377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1: </a:t>
                      </a:r>
                      <a:r>
                        <a:rPr lang="en-US" sz="1800" kern="1200" dirty="0">
                          <a:solidFill>
                            <a:srgbClr val="000000"/>
                          </a:solidFill>
                          <a:latin typeface="+mj-lt"/>
                          <a:ea typeface="+mn-ea"/>
                          <a:cs typeface="+mn-cs"/>
                        </a:rPr>
                        <a:t>Response</a:t>
                      </a:r>
                      <a:endParaRPr lang="en-US" sz="1800" kern="1200" noProof="0" dirty="0">
                        <a:solidFill>
                          <a:srgbClr val="000000"/>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182442540"/>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569418042"/>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2: </a:t>
                      </a:r>
                      <a:r>
                        <a:rPr lang="en-US" sz="1800" kern="1200" dirty="0">
                          <a:solidFill>
                            <a:srgbClr val="000000"/>
                          </a:solidFill>
                          <a:latin typeface="+mj-lt"/>
                          <a:ea typeface="+mn-ea"/>
                          <a:cs typeface="+mn-cs"/>
                        </a:rPr>
                        <a:t>Short-Term Recovery</a:t>
                      </a:r>
                      <a:endParaRPr lang="en-US" sz="1800" kern="1200" noProof="0" dirty="0">
                        <a:solidFill>
                          <a:srgbClr val="000000"/>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757569685"/>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1718858397"/>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3: Long-Term </a:t>
                      </a:r>
                      <a:r>
                        <a:rPr lang="en-US" sz="1800" kern="1200" dirty="0">
                          <a:solidFill>
                            <a:srgbClr val="000000"/>
                          </a:solidFill>
                          <a:latin typeface="+mj-lt"/>
                          <a:ea typeface="+mn-ea"/>
                          <a:cs typeface="+mn-cs"/>
                        </a:rPr>
                        <a:t>Recovery</a:t>
                      </a:r>
                      <a:endParaRPr lang="en-US" sz="1800" kern="1200" noProof="0" dirty="0">
                        <a:solidFill>
                          <a:srgbClr val="000000"/>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970375320"/>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1447117195"/>
                  </a:ext>
                </a:extLst>
              </a:tr>
              <a:tr h="344730">
                <a:tc>
                  <a:txBody>
                    <a:bodyPr/>
                    <a:lstStyle/>
                    <a:p>
                      <a:pPr>
                        <a:spcBef>
                          <a:spcPts val="600"/>
                        </a:spcBef>
                        <a:spcAft>
                          <a:spcPts val="600"/>
                        </a:spcAft>
                      </a:pPr>
                      <a:r>
                        <a:rPr lang="en-US" dirty="0">
                          <a:solidFill>
                            <a:srgbClr val="FF0000"/>
                          </a:solidFill>
                          <a:latin typeface="+mj-lt"/>
                        </a:rPr>
                        <a:t>[Exercise Hot Wash]</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388495616"/>
                  </a:ext>
                </a:extLst>
              </a:tr>
              <a:tr h="344730">
                <a:tc>
                  <a:txBody>
                    <a:bodyPr/>
                    <a:lstStyle/>
                    <a:p>
                      <a:pPr>
                        <a:spcBef>
                          <a:spcPts val="600"/>
                        </a:spcBef>
                        <a:spcAft>
                          <a:spcPts val="600"/>
                        </a:spcAft>
                      </a:pPr>
                      <a:r>
                        <a:rPr lang="en-US" dirty="0">
                          <a:solidFill>
                            <a:srgbClr val="FF0000"/>
                          </a:solidFill>
                          <a:latin typeface="+mj-lt"/>
                        </a:rPr>
                        <a:t>[Closing Remarks]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403050161"/>
                  </a:ext>
                </a:extLst>
              </a:tr>
            </a:tbl>
          </a:graphicData>
        </a:graphic>
      </p:graphicFrame>
      <p:sp>
        <p:nvSpPr>
          <p:cNvPr id="2" name="Title 1">
            <a:extLst>
              <a:ext uri="{FF2B5EF4-FFF2-40B4-BE49-F238E27FC236}">
                <a16:creationId xmlns:a16="http://schemas.microsoft.com/office/drawing/2014/main" id="{B8DAE60A-1A87-4E11-B2DC-79D374202639}"/>
              </a:ext>
            </a:extLst>
          </p:cNvPr>
          <p:cNvSpPr>
            <a:spLocks noGrp="1"/>
          </p:cNvSpPr>
          <p:nvPr>
            <p:ph type="title"/>
          </p:nvPr>
        </p:nvSpPr>
        <p:spPr/>
        <p:txBody>
          <a:bodyPr/>
          <a:lstStyle/>
          <a:p>
            <a:r>
              <a:rPr lang="en-US" dirty="0"/>
              <a:t>Exercise Schedule</a:t>
            </a:r>
          </a:p>
        </p:txBody>
      </p:sp>
    </p:spTree>
    <p:extLst>
      <p:ext uri="{BB962C8B-B14F-4D97-AF65-F5344CB8AC3E}">
        <p14:creationId xmlns:p14="http://schemas.microsoft.com/office/powerpoint/2010/main" val="40520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722621-DA8F-4E90-89BB-3A95CBB66F2B}"/>
              </a:ext>
            </a:extLst>
          </p:cNvPr>
          <p:cNvSpPr>
            <a:spLocks noGrp="1"/>
          </p:cNvSpPr>
          <p:nvPr>
            <p:ph type="sldNum" sz="quarter" idx="10"/>
          </p:nvPr>
        </p:nvSpPr>
        <p:spPr/>
        <p:txBody>
          <a:bodyPr/>
          <a:lstStyle/>
          <a:p>
            <a:pPr>
              <a:defRPr/>
            </a:pPr>
            <a:fld id="{BB727DF1-B45D-4B1C-B6A4-B449F2C0AC69}" type="slidenum">
              <a:rPr lang="en-US" altLang="en-US" smtClean="0"/>
              <a:pPr>
                <a:defRPr/>
              </a:pPr>
              <a:t>6</a:t>
            </a:fld>
            <a:endParaRPr lang="en-US" altLang="en-US"/>
          </a:p>
        </p:txBody>
      </p:sp>
      <p:sp>
        <p:nvSpPr>
          <p:cNvPr id="2" name="Title 1">
            <a:extLst>
              <a:ext uri="{FF2B5EF4-FFF2-40B4-BE49-F238E27FC236}">
                <a16:creationId xmlns:a16="http://schemas.microsoft.com/office/drawing/2014/main" id="{315CCB48-7D67-459D-9696-AB98AB24C0C4}"/>
              </a:ext>
            </a:extLst>
          </p:cNvPr>
          <p:cNvSpPr>
            <a:spLocks noGrp="1"/>
          </p:cNvSpPr>
          <p:nvPr>
            <p:ph type="title"/>
          </p:nvPr>
        </p:nvSpPr>
        <p:spPr/>
        <p:txBody>
          <a:bodyPr/>
          <a:lstStyle/>
          <a:p>
            <a:r>
              <a:rPr lang="en-US" dirty="0"/>
              <a:t>Exercise Overview</a:t>
            </a:r>
          </a:p>
        </p:txBody>
      </p:sp>
    </p:spTree>
    <p:extLst>
      <p:ext uri="{BB962C8B-B14F-4D97-AF65-F5344CB8AC3E}">
        <p14:creationId xmlns:p14="http://schemas.microsoft.com/office/powerpoint/2010/main" val="272263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DBA7C3-77EA-40E3-AE10-200C5BF81181}"/>
              </a:ext>
            </a:extLst>
          </p:cNvPr>
          <p:cNvSpPr>
            <a:spLocks noGrp="1"/>
          </p:cNvSpPr>
          <p:nvPr>
            <p:ph type="sldNum" sz="quarter" idx="10"/>
          </p:nvPr>
        </p:nvSpPr>
        <p:spPr/>
        <p:txBody>
          <a:bodyPr/>
          <a:lstStyle/>
          <a:p>
            <a:pPr>
              <a:defRPr/>
            </a:pPr>
            <a:fld id="{711C7190-9AC8-425E-9BFB-53B55D98068D}" type="slidenum">
              <a:rPr lang="en-US" altLang="en-US" smtClean="0"/>
              <a:pPr>
                <a:defRPr/>
              </a:pPr>
              <a:t>7</a:t>
            </a:fld>
            <a:endParaRPr lang="en-US" altLang="en-US"/>
          </a:p>
        </p:txBody>
      </p:sp>
      <p:sp>
        <p:nvSpPr>
          <p:cNvPr id="3" name="Content Placeholder 2">
            <a:extLst>
              <a:ext uri="{FF2B5EF4-FFF2-40B4-BE49-F238E27FC236}">
                <a16:creationId xmlns:a16="http://schemas.microsoft.com/office/drawing/2014/main" id="{5963D98A-86A4-48F7-9F65-E24BB34AADBA}"/>
              </a:ext>
            </a:extLst>
          </p:cNvPr>
          <p:cNvSpPr>
            <a:spLocks noGrp="1"/>
          </p:cNvSpPr>
          <p:nvPr>
            <p:ph idx="1"/>
          </p:nvPr>
        </p:nvSpPr>
        <p:spPr>
          <a:xfrm>
            <a:off x="723900" y="1295400"/>
            <a:ext cx="7886700" cy="4800600"/>
          </a:xfrm>
        </p:spPr>
        <p:txBody>
          <a:bodyPr/>
          <a:lstStyle/>
          <a:p>
            <a:pPr marL="0" indent="0">
              <a:buNone/>
            </a:pPr>
            <a:r>
              <a:rPr lang="en-US" b="1" dirty="0"/>
              <a:t>Background:</a:t>
            </a:r>
          </a:p>
          <a:p>
            <a:pPr lvl="1">
              <a:buFont typeface="Wingdings" panose="05000000000000000000" pitchFamily="2" charset="2"/>
              <a:buChar char="§"/>
            </a:pPr>
            <a:r>
              <a:rPr lang="en-US" dirty="0"/>
              <a:t>This Tabletop Exercise (TTX) is made available through the Campus Resilience (CR) Program Exercise Starter Kits</a:t>
            </a:r>
          </a:p>
          <a:p>
            <a:pPr lvl="1">
              <a:buFont typeface="Wingdings" panose="05000000000000000000" pitchFamily="2" charset="2"/>
              <a:buChar char="§"/>
            </a:pPr>
            <a:r>
              <a:rPr lang="en-US" dirty="0"/>
              <a:t>Each Exercise Starter Kit aims to support practitioners and senior leaders from the academic community in assessing emergency plans, policies, and procedures while also enhancing overall campus resilience</a:t>
            </a:r>
          </a:p>
          <a:p>
            <a:pPr marL="0" indent="0">
              <a:buNone/>
            </a:pPr>
            <a:r>
              <a:rPr lang="en-US" b="1" dirty="0"/>
              <a:t>Purpose:</a:t>
            </a:r>
          </a:p>
          <a:p>
            <a:pPr lvl="1">
              <a:buFont typeface="Wingdings" panose="05000000000000000000" pitchFamily="2" charset="2"/>
              <a:buChar char="§"/>
            </a:pPr>
            <a:r>
              <a:rPr lang="en-US" dirty="0"/>
              <a:t>This specific Exercise Starter Kit will provide the opportunity to examine response and recovery operations related to a 6.1 magnitude earthquake</a:t>
            </a:r>
            <a:endParaRPr lang="en-US" dirty="0">
              <a:highlight>
                <a:srgbClr val="FFFF00"/>
              </a:highlight>
            </a:endParaRPr>
          </a:p>
          <a:p>
            <a:pPr lvl="1"/>
            <a:endParaRPr lang="en-US" dirty="0"/>
          </a:p>
        </p:txBody>
      </p:sp>
      <p:sp>
        <p:nvSpPr>
          <p:cNvPr id="2" name="Title 1">
            <a:extLst>
              <a:ext uri="{FF2B5EF4-FFF2-40B4-BE49-F238E27FC236}">
                <a16:creationId xmlns:a16="http://schemas.microsoft.com/office/drawing/2014/main" id="{45EB1D01-0F41-4325-93DA-C06E3A9595C8}"/>
              </a:ext>
            </a:extLst>
          </p:cNvPr>
          <p:cNvSpPr>
            <a:spLocks noGrp="1"/>
          </p:cNvSpPr>
          <p:nvPr>
            <p:ph type="title"/>
          </p:nvPr>
        </p:nvSpPr>
        <p:spPr/>
        <p:txBody>
          <a:bodyPr/>
          <a:lstStyle/>
          <a:p>
            <a:r>
              <a:rPr lang="en-US" dirty="0"/>
              <a:t>Exercise Overview</a:t>
            </a:r>
          </a:p>
        </p:txBody>
      </p:sp>
    </p:spTree>
    <p:extLst>
      <p:ext uri="{BB962C8B-B14F-4D97-AF65-F5344CB8AC3E}">
        <p14:creationId xmlns:p14="http://schemas.microsoft.com/office/powerpoint/2010/main" val="407530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A06EFE-1485-4DE8-8290-AA4D8E6F250C}"/>
              </a:ext>
            </a:extLst>
          </p:cNvPr>
          <p:cNvSpPr>
            <a:spLocks noGrp="1"/>
          </p:cNvSpPr>
          <p:nvPr>
            <p:ph type="sldNum" sz="quarter" idx="10"/>
          </p:nvPr>
        </p:nvSpPr>
        <p:spPr/>
        <p:txBody>
          <a:bodyPr/>
          <a:lstStyle/>
          <a:p>
            <a:pPr>
              <a:defRPr/>
            </a:pPr>
            <a:fld id="{711C7190-9AC8-425E-9BFB-53B55D98068D}" type="slidenum">
              <a:rPr lang="en-US" altLang="en-US" smtClean="0"/>
              <a:pPr>
                <a:defRPr/>
              </a:pPr>
              <a:t>8</a:t>
            </a:fld>
            <a:endParaRPr lang="en-US" altLang="en-US"/>
          </a:p>
        </p:txBody>
      </p:sp>
      <p:sp>
        <p:nvSpPr>
          <p:cNvPr id="3" name="Content Placeholder 2">
            <a:extLst>
              <a:ext uri="{FF2B5EF4-FFF2-40B4-BE49-F238E27FC236}">
                <a16:creationId xmlns:a16="http://schemas.microsoft.com/office/drawing/2014/main" id="{088EDC8E-D553-41D5-816E-5B0D60EBBEDA}"/>
              </a:ext>
            </a:extLst>
          </p:cNvPr>
          <p:cNvSpPr>
            <a:spLocks noGrp="1"/>
          </p:cNvSpPr>
          <p:nvPr>
            <p:ph idx="1"/>
          </p:nvPr>
        </p:nvSpPr>
        <p:spPr>
          <a:xfrm>
            <a:off x="723900" y="1066800"/>
            <a:ext cx="8115300" cy="4724400"/>
          </a:xfrm>
        </p:spPr>
        <p:txBody>
          <a:bodyPr/>
          <a:lstStyle/>
          <a:p>
            <a:pPr marL="0" indent="0">
              <a:buNone/>
            </a:pPr>
            <a:r>
              <a:rPr lang="en-US" b="1" dirty="0"/>
              <a:t>Scope:</a:t>
            </a:r>
          </a:p>
          <a:p>
            <a:pPr lvl="1">
              <a:buFont typeface="Wingdings" panose="05000000000000000000" pitchFamily="2" charset="2"/>
              <a:buChar char="§"/>
            </a:pPr>
            <a:r>
              <a:rPr lang="en-US" dirty="0"/>
              <a:t>This </a:t>
            </a:r>
            <a:r>
              <a:rPr lang="en-US" dirty="0">
                <a:solidFill>
                  <a:srgbClr val="FF0000"/>
                </a:solidFill>
              </a:rPr>
              <a:t>[insert duration]</a:t>
            </a:r>
            <a:r>
              <a:rPr lang="en-US" dirty="0">
                <a:solidFill>
                  <a:srgbClr val="000000"/>
                </a:solidFill>
              </a:rPr>
              <a:t>-TTX is divided into two Modules:</a:t>
            </a:r>
          </a:p>
          <a:p>
            <a:pPr lvl="2">
              <a:buFont typeface="Times New Roman" panose="02020603050405020304" pitchFamily="18" charset="0"/>
              <a:buChar char="–"/>
            </a:pPr>
            <a:r>
              <a:rPr lang="en-US" b="1" dirty="0">
                <a:solidFill>
                  <a:srgbClr val="000000"/>
                </a:solidFill>
              </a:rPr>
              <a:t>Module 1</a:t>
            </a:r>
            <a:r>
              <a:rPr lang="en-US" dirty="0">
                <a:solidFill>
                  <a:srgbClr val="000000"/>
                </a:solidFill>
              </a:rPr>
              <a:t> will focus on response operations following an earthquake</a:t>
            </a:r>
          </a:p>
          <a:p>
            <a:pPr lvl="2">
              <a:buFont typeface="Times New Roman" panose="02020603050405020304" pitchFamily="18" charset="0"/>
              <a:buChar char="–"/>
            </a:pPr>
            <a:r>
              <a:rPr lang="en-US" b="1" dirty="0">
                <a:solidFill>
                  <a:srgbClr val="000000"/>
                </a:solidFill>
              </a:rPr>
              <a:t>Module 2</a:t>
            </a:r>
            <a:r>
              <a:rPr lang="en-US" dirty="0">
                <a:solidFill>
                  <a:srgbClr val="000000"/>
                </a:solidFill>
              </a:rPr>
              <a:t> will examine short-term recovery operations following an earthquake</a:t>
            </a:r>
          </a:p>
          <a:p>
            <a:pPr lvl="2">
              <a:buFont typeface="Times New Roman" panose="02020603050405020304" pitchFamily="18" charset="0"/>
              <a:buChar char="–"/>
            </a:pPr>
            <a:r>
              <a:rPr lang="en-US" b="1" dirty="0">
                <a:solidFill>
                  <a:srgbClr val="000000"/>
                </a:solidFill>
              </a:rPr>
              <a:t>Module 3 </a:t>
            </a:r>
            <a:r>
              <a:rPr lang="en-US" dirty="0">
                <a:solidFill>
                  <a:srgbClr val="000000"/>
                </a:solidFill>
              </a:rPr>
              <a:t>will examine long-term recovery operations following an earthquake</a:t>
            </a:r>
          </a:p>
          <a:p>
            <a:pPr lvl="1">
              <a:buFont typeface="Wingdings" panose="05000000000000000000" pitchFamily="2" charset="2"/>
              <a:buChar char="§"/>
            </a:pPr>
            <a:r>
              <a:rPr lang="en-US" dirty="0"/>
              <a:t>Each Module will consist of two activities: </a:t>
            </a:r>
          </a:p>
          <a:p>
            <a:pPr marL="1030288" lvl="2" indent="-342900">
              <a:buFont typeface="+mj-lt"/>
              <a:buAutoNum type="arabicPeriod"/>
            </a:pPr>
            <a:r>
              <a:rPr lang="en-US" b="1" dirty="0">
                <a:solidFill>
                  <a:srgbClr val="000000"/>
                </a:solidFill>
              </a:rPr>
              <a:t>Scenario Overview: </a:t>
            </a:r>
            <a:r>
              <a:rPr lang="en-US" dirty="0">
                <a:solidFill>
                  <a:srgbClr val="000000"/>
                </a:solidFill>
              </a:rPr>
              <a:t>Each Module will contain a detailed overview of the scenario </a:t>
            </a:r>
          </a:p>
          <a:p>
            <a:pPr marL="1030288" lvl="2" indent="-342900">
              <a:buFont typeface="+mj-lt"/>
              <a:buAutoNum type="arabicPeriod"/>
            </a:pPr>
            <a:r>
              <a:rPr lang="en-US" b="1" dirty="0">
                <a:solidFill>
                  <a:srgbClr val="000000"/>
                </a:solidFill>
              </a:rPr>
              <a:t>Facilitated Discussions: </a:t>
            </a:r>
            <a:r>
              <a:rPr lang="en-US" dirty="0">
                <a:solidFill>
                  <a:srgbClr val="000000"/>
                </a:solidFill>
              </a:rPr>
              <a:t>Participants will engage in facilitated discussions surrounding a set of discussion questions </a:t>
            </a:r>
          </a:p>
          <a:p>
            <a:pPr lvl="1"/>
            <a:endParaRPr lang="en-US" sz="2200" dirty="0">
              <a:solidFill>
                <a:srgbClr val="000000"/>
              </a:solidFill>
              <a:highlight>
                <a:srgbClr val="FFFF00"/>
              </a:highlight>
            </a:endParaRPr>
          </a:p>
        </p:txBody>
      </p:sp>
      <p:sp>
        <p:nvSpPr>
          <p:cNvPr id="2" name="Title 1">
            <a:extLst>
              <a:ext uri="{FF2B5EF4-FFF2-40B4-BE49-F238E27FC236}">
                <a16:creationId xmlns:a16="http://schemas.microsoft.com/office/drawing/2014/main" id="{7DF09BA2-833C-4798-874F-AE418CC95EFD}"/>
              </a:ext>
            </a:extLst>
          </p:cNvPr>
          <p:cNvSpPr>
            <a:spLocks noGrp="1"/>
          </p:cNvSpPr>
          <p:nvPr>
            <p:ph type="title"/>
          </p:nvPr>
        </p:nvSpPr>
        <p:spPr/>
        <p:txBody>
          <a:bodyPr/>
          <a:lstStyle/>
          <a:p>
            <a:r>
              <a:rPr lang="en-US" dirty="0"/>
              <a:t>Exercise Overview (cont.)</a:t>
            </a:r>
          </a:p>
        </p:txBody>
      </p:sp>
    </p:spTree>
    <p:extLst>
      <p:ext uri="{BB962C8B-B14F-4D97-AF65-F5344CB8AC3E}">
        <p14:creationId xmlns:p14="http://schemas.microsoft.com/office/powerpoint/2010/main" val="296952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ED728A-7E9E-461D-9817-405B4E69CDCF}"/>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a:solidFill>
                  <a:prstClr val="white"/>
                </a:solidFill>
                <a:latin typeface="Times New Roman" panose="02020603050405020304" pitchFamily="18" charset="0"/>
                <a:cs typeface="Times New Roman" panose="02020603050405020304" pitchFamily="18" charset="0"/>
              </a:rPr>
              <a:t>**</a:t>
            </a:r>
            <a:r>
              <a:rPr lang="en-US" sz="2200" b="1">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820AD200-E80D-4560-8FE6-0D23B05585BA}"/>
              </a:ext>
            </a:extLst>
          </p:cNvPr>
          <p:cNvSpPr>
            <a:spLocks noGrp="1"/>
          </p:cNvSpPr>
          <p:nvPr>
            <p:ph type="body" sz="quarter" idx="10"/>
          </p:nvPr>
        </p:nvSpPr>
        <p:spPr/>
        <p:txBody>
          <a:bodyPr/>
          <a:lstStyle/>
          <a:p>
            <a:r>
              <a:rPr lang="en-US" dirty="0"/>
              <a:t>The exercise objectives contained in the following slide(s) are provided as sample objectives</a:t>
            </a:r>
          </a:p>
          <a:p>
            <a:r>
              <a:rPr lang="en-US" dirty="0"/>
              <a:t>These can be tailored as appropriate to align with the overarching goals and desired outcomes for the exercise</a:t>
            </a:r>
          </a:p>
          <a:p>
            <a:r>
              <a:rPr lang="en-US" dirty="0"/>
              <a:t>Please note that changes made to these objectives will need to be reflected in the associated Facilitator Guide and Situation Manual for this scenario </a:t>
            </a:r>
          </a:p>
          <a:p>
            <a:pPr marL="0" indent="0" algn="ctr">
              <a:buNone/>
            </a:pPr>
            <a:endParaRPr lang="en-US" dirty="0"/>
          </a:p>
        </p:txBody>
      </p:sp>
      <p:sp>
        <p:nvSpPr>
          <p:cNvPr id="2" name="Title 1">
            <a:extLst>
              <a:ext uri="{FF2B5EF4-FFF2-40B4-BE49-F238E27FC236}">
                <a16:creationId xmlns:a16="http://schemas.microsoft.com/office/drawing/2014/main" id="{F088A017-23C4-4EF3-B15A-9635359B7BF1}"/>
              </a:ext>
            </a:extLst>
          </p:cNvPr>
          <p:cNvSpPr>
            <a:spLocks noGrp="1"/>
          </p:cNvSpPr>
          <p:nvPr>
            <p:ph type="title"/>
          </p:nvPr>
        </p:nvSpPr>
        <p:spPr/>
        <p:txBody>
          <a:bodyPr/>
          <a:lstStyle/>
          <a:p>
            <a:r>
              <a:rPr lang="en-US" dirty="0"/>
              <a:t>READ FIRST</a:t>
            </a:r>
          </a:p>
        </p:txBody>
      </p:sp>
    </p:spTree>
    <p:extLst>
      <p:ext uri="{BB962C8B-B14F-4D97-AF65-F5344CB8AC3E}">
        <p14:creationId xmlns:p14="http://schemas.microsoft.com/office/powerpoint/2010/main" val="331579417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HS_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bGF2aW5lc2hhPC9Vc2VyTmFtZT48RGF0ZVRpbWU+MTAvMTYvMjAxOCA1OjAxOjA0IFBNPC9EYXRlVGltZT48TGFiZWxTdHJpbmc+VW5yZXN0cmljdGVkPC9MYWJlbFN0cmluZz48L2l0ZW0+PC9sYWJlbEhpc3Rvcnk+</Value>
</WrappedLabelHistory>
</file>

<file path=customXml/item3.xml><?xml version="1.0" encoding="utf-8"?>
<ct:contentTypeSchema xmlns:ct="http://schemas.microsoft.com/office/2006/metadata/contentType" xmlns:ma="http://schemas.microsoft.com/office/2006/metadata/properties/metaAttributes" ct:_="" ma:_="" ma:contentTypeName="Document" ma:contentTypeID="0x01010080D5D9F2B1D00E49AB3E55494F3229D5" ma:contentTypeVersion="7" ma:contentTypeDescription="Create a new document." ma:contentTypeScope="" ma:versionID="d3bad78f75f7059781eba6a60b26c4a9">
  <xsd:schema xmlns:xsd="http://www.w3.org/2001/XMLSchema" xmlns:xs="http://www.w3.org/2001/XMLSchema" xmlns:p="http://schemas.microsoft.com/office/2006/metadata/properties" xmlns:ns2="e3c597a9-c3b6-49bf-afce-075b0a87068d" xmlns:ns3="0593e740-68c4-44c0-a756-34a7f4774939" targetNamespace="http://schemas.microsoft.com/office/2006/metadata/properties" ma:root="true" ma:fieldsID="2dda20b3deb7c576131152cd42bdeae4" ns2:_="" ns3:_="">
    <xsd:import namespace="e3c597a9-c3b6-49bf-afce-075b0a87068d"/>
    <xsd:import namespace="0593e740-68c4-44c0-a756-34a7f477493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597a9-c3b6-49bf-afce-075b0a8706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93e740-68c4-44c0-a756-34a7f47749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6.xml><?xml version="1.0" encoding="utf-8"?>
<p:properties xmlns:p="http://schemas.microsoft.com/office/2006/metadata/properties" xmlns:xsi="http://www.w3.org/2001/XMLSchema-instance" xmlns:pc="http://schemas.microsoft.com/office/infopath/2007/PartnerControls">
  <documentManagement>
    <_dlc_DocId xmlns="e3c597a9-c3b6-49bf-afce-075b0a87068d">CGPROJECT-1159893215-673</_dlc_DocId>
    <_dlc_DocIdUrl xmlns="e3c597a9-c3b6-49bf-afce-075b0a87068d">
      <Url>https://cadmus.sharepoint.com/sites/projects/2495/_layouts/15/DocIdRedir.aspx?ID=CGPROJECT-1159893215-673</Url>
      <Description>CGPROJECT-1159893215-673</Description>
    </_dlc_DocIdUrl>
  </documentManagement>
</p:properties>
</file>

<file path=customXml/itemProps1.xml><?xml version="1.0" encoding="utf-8"?>
<ds:datastoreItem xmlns:ds="http://schemas.openxmlformats.org/officeDocument/2006/customXml" ds:itemID="{69812B02-0FEE-49A6-898D-48C46405A1D1}">
  <ds:schemaRefs>
    <ds:schemaRef ds:uri="http://schemas.microsoft.com/sharepoint/v3/contenttype/forms"/>
  </ds:schemaRefs>
</ds:datastoreItem>
</file>

<file path=customXml/itemProps2.xml><?xml version="1.0" encoding="utf-8"?>
<ds:datastoreItem xmlns:ds="http://schemas.openxmlformats.org/officeDocument/2006/customXml" ds:itemID="{012783C5-C694-422E-9C81-1378EBD203CD}">
  <ds:schemaRefs>
    <ds:schemaRef ds:uri="http://www.w3.org/2001/XMLSchema"/>
    <ds:schemaRef ds:uri="http://www.boldonjames.com/2016/02/Classifier/internal/wrappedLabelHistory"/>
  </ds:schemaRefs>
</ds:datastoreItem>
</file>

<file path=customXml/itemProps3.xml><?xml version="1.0" encoding="utf-8"?>
<ds:datastoreItem xmlns:ds="http://schemas.openxmlformats.org/officeDocument/2006/customXml" ds:itemID="{B8FEA957-0178-4B56-BEF8-1970E7B01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597a9-c3b6-49bf-afce-075b0a87068d"/>
    <ds:schemaRef ds:uri="0593e740-68c4-44c0-a756-34a7f47749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EF9865F-69B3-4A1A-ADDC-D3B942CD634D}">
  <ds:schemaRefs>
    <ds:schemaRef ds:uri="http://schemas.microsoft.com/sharepoint/events"/>
  </ds:schemaRefs>
</ds:datastoreItem>
</file>

<file path=customXml/itemProps5.xml><?xml version="1.0" encoding="utf-8"?>
<ds:datastoreItem xmlns:ds="http://schemas.openxmlformats.org/officeDocument/2006/customXml" ds:itemID="{5A671A43-56CE-4B9D-A5B3-B449BDD42DDC}">
  <ds:schemaRefs>
    <ds:schemaRef ds:uri="http://www.w3.org/2001/XMLSchema"/>
    <ds:schemaRef ds:uri="http://www.boldonjames.com/2008/01/sie/internal/label"/>
  </ds:schemaRefs>
</ds:datastoreItem>
</file>

<file path=customXml/itemProps6.xml><?xml version="1.0" encoding="utf-8"?>
<ds:datastoreItem xmlns:ds="http://schemas.openxmlformats.org/officeDocument/2006/customXml" ds:itemID="{4329A93E-EABC-433E-B402-5A03958DB20F}">
  <ds:schemaRefs>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0593e740-68c4-44c0-a756-34a7f4774939"/>
    <ds:schemaRef ds:uri="http://purl.org/dc/elements/1.1/"/>
    <ds:schemaRef ds:uri="http://schemas.openxmlformats.org/package/2006/metadata/core-properties"/>
    <ds:schemaRef ds:uri="e3c597a9-c3b6-49bf-afce-075b0a87068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DHS_Template</Template>
  <TotalTime>0</TotalTime>
  <Words>2680</Words>
  <Application>Microsoft Office PowerPoint</Application>
  <PresentationFormat>On-screen Show (4:3)</PresentationFormat>
  <Paragraphs>358</Paragraphs>
  <Slides>47</Slides>
  <Notes>47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Times</vt:lpstr>
      <vt:lpstr>Times New Roman</vt:lpstr>
      <vt:lpstr>Wingdings</vt:lpstr>
      <vt:lpstr>Custom Design</vt:lpstr>
      <vt:lpstr>DHS_Template</vt:lpstr>
      <vt:lpstr>Campus Resilience Program       Exercise Starter Kit </vt:lpstr>
      <vt:lpstr>READ FIRST</vt:lpstr>
      <vt:lpstr>Welcome and Introductions</vt:lpstr>
      <vt:lpstr>Administrative Remarks</vt:lpstr>
      <vt:lpstr>Exercise Schedule</vt:lpstr>
      <vt:lpstr>Exercise Overview</vt:lpstr>
      <vt:lpstr>Exercise Overview</vt:lpstr>
      <vt:lpstr>Exercise Overview (cont.)</vt:lpstr>
      <vt:lpstr>READ FIRST</vt:lpstr>
      <vt:lpstr>Exercise Objectives</vt:lpstr>
      <vt:lpstr>Participant Roles and Responsibilities</vt:lpstr>
      <vt:lpstr>Participating Organizations</vt:lpstr>
      <vt:lpstr>Exercise Guidelines </vt:lpstr>
      <vt:lpstr>Assumptions and Artificialities</vt:lpstr>
      <vt:lpstr>Start of Exercise</vt:lpstr>
      <vt:lpstr>Module 1: Response</vt:lpstr>
      <vt:lpstr>Module 1: Scenario Overview  </vt:lpstr>
      <vt:lpstr>Module 1: Scenario Overview (cont.) </vt:lpstr>
      <vt:lpstr>Module 1: Discussion Questions (1/5)</vt:lpstr>
      <vt:lpstr>Module 1: Discussion Questions (2/5)</vt:lpstr>
      <vt:lpstr>Module 1: Discussion Questions (3/5)</vt:lpstr>
      <vt:lpstr>Module 1: Discussion Questions (4/5)</vt:lpstr>
      <vt:lpstr>Module 1: Discussion Questions (5/5)</vt:lpstr>
      <vt:lpstr>Break</vt:lpstr>
      <vt:lpstr>Module 2: Short-Term Recovery</vt:lpstr>
      <vt:lpstr>Module 2: Scenario Overview (1/3) </vt:lpstr>
      <vt:lpstr>Module 2: Scenario Overview (2/3) </vt:lpstr>
      <vt:lpstr>Module 2: Scenario Overview (3/3) </vt:lpstr>
      <vt:lpstr>Module 2: Discussion Questions (1/5)</vt:lpstr>
      <vt:lpstr>Module 2: Discussion Questions (2/5)</vt:lpstr>
      <vt:lpstr>Module 2: Discussion Questions (3/5)</vt:lpstr>
      <vt:lpstr>Module 2: Discussion Questions (4/5)</vt:lpstr>
      <vt:lpstr>Module 2: Discussion Questions (5/5)</vt:lpstr>
      <vt:lpstr>Break</vt:lpstr>
      <vt:lpstr>Module 3: Long-Term Recovery</vt:lpstr>
      <vt:lpstr>Module 3: Scenario Overview</vt:lpstr>
      <vt:lpstr>Module 3: Discussion Questions (1/4)</vt:lpstr>
      <vt:lpstr>Module 3: Discussion Questions (2/4)</vt:lpstr>
      <vt:lpstr>Module 3: Discussion Questions (3/4)</vt:lpstr>
      <vt:lpstr>Module 3: Discussion Questions (4/4)</vt:lpstr>
      <vt:lpstr>Break</vt:lpstr>
      <vt:lpstr>End of Exercise</vt:lpstr>
      <vt:lpstr>Exercise Hot Wash</vt:lpstr>
      <vt:lpstr>Hot Wash Overview</vt:lpstr>
      <vt:lpstr>Closing Remarks</vt:lpstr>
      <vt:lpstr>Adjournment</vt:lpstr>
      <vt:lpstr>Campus Resilience Program       Exercise Starter Kit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2018-06-01T14:15:31Z</dcterms:created>
  <dcterms:modified xsi:type="dcterms:W3CDTF">2019-02-08T22:49:03Z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0x01010080D5D9F2B1D00E49AB3E55494F3229D5</vt:lpwstr>
  </property>
  <property fmtid="{D5CDD505-2E9C-101B-9397-08002B2CF9AE}" pid="3" name="_dlc_DocIdItemGuid">
    <vt:lpwstr>a07f500f-a4c2-4bf3-be60-da122c059aab</vt:lpwstr>
  </property>
  <property fmtid="{D5CDD505-2E9C-101B-9397-08002B2CF9AE}" pid="4" name="docIndexRef">
    <vt:lpwstr>c834d22d-e6f0-4e75-b3fe-0c0a12e3e12b</vt:lpwstr>
  </property>
  <property fmtid="{D5CDD505-2E9C-101B-9397-08002B2CF9AE}" pid="5"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6" name="bjDocumentLabelXML-0">
    <vt:lpwstr>ames.com/2008/01/sie/internal/label"&gt;&lt;element uid="42834bfb-1ec1-4beb-bd64-eb83fb3cb3f3" value="" /&gt;&lt;/sisl&gt;</vt:lpwstr>
  </property>
  <property fmtid="{D5CDD505-2E9C-101B-9397-08002B2CF9AE}" pid="7" name="bjDocumentSecurityLabel">
    <vt:lpwstr>Unrestricted</vt:lpwstr>
  </property>
  <property fmtid="{D5CDD505-2E9C-101B-9397-08002B2CF9AE}" pid="8" name="bjSaver">
    <vt:lpwstr>OTqy6eCOAKNLJURFiUbVBKjMo0CUia4p</vt:lpwstr>
  </property>
  <property fmtid="{D5CDD505-2E9C-101B-9397-08002B2CF9AE}" pid="9" name="bjLabelHistoryID">
    <vt:lpwstr>{012783C5-C694-422E-9C81-1378EBD203CD}</vt:lpwstr>
  </property>
</Properties>
</file>