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50" r:id="rId5"/>
    <p:sldMasterId id="2147483757" r:id="rId6"/>
  </p:sldMasterIdLst>
  <p:notesMasterIdLst>
    <p:notesMasterId r:id="rId52"/>
  </p:notesMasterIdLst>
  <p:handoutMasterIdLst>
    <p:handoutMasterId r:id="rId53"/>
  </p:handoutMasterIdLst>
  <p:sldIdLst>
    <p:sldId id="452" r:id="rId7"/>
    <p:sldId id="444" r:id="rId8"/>
    <p:sldId id="429" r:id="rId9"/>
    <p:sldId id="385" r:id="rId10"/>
    <p:sldId id="430" r:id="rId11"/>
    <p:sldId id="431" r:id="rId12"/>
    <p:sldId id="386" r:id="rId13"/>
    <p:sldId id="387" r:id="rId14"/>
    <p:sldId id="445" r:id="rId15"/>
    <p:sldId id="432" r:id="rId16"/>
    <p:sldId id="388" r:id="rId17"/>
    <p:sldId id="391" r:id="rId18"/>
    <p:sldId id="389" r:id="rId19"/>
    <p:sldId id="392" r:id="rId20"/>
    <p:sldId id="433" r:id="rId21"/>
    <p:sldId id="434" r:id="rId22"/>
    <p:sldId id="398" r:id="rId23"/>
    <p:sldId id="397" r:id="rId24"/>
    <p:sldId id="399" r:id="rId25"/>
    <p:sldId id="403" r:id="rId26"/>
    <p:sldId id="404" r:id="rId27"/>
    <p:sldId id="405" r:id="rId28"/>
    <p:sldId id="435" r:id="rId29"/>
    <p:sldId id="436" r:id="rId30"/>
    <p:sldId id="408" r:id="rId31"/>
    <p:sldId id="409" r:id="rId32"/>
    <p:sldId id="410" r:id="rId33"/>
    <p:sldId id="411" r:id="rId34"/>
    <p:sldId id="412" r:id="rId35"/>
    <p:sldId id="413" r:id="rId36"/>
    <p:sldId id="414" r:id="rId37"/>
    <p:sldId id="437" r:id="rId38"/>
    <p:sldId id="438" r:id="rId39"/>
    <p:sldId id="417" r:id="rId40"/>
    <p:sldId id="418" r:id="rId41"/>
    <p:sldId id="420" r:id="rId42"/>
    <p:sldId id="421" r:id="rId43"/>
    <p:sldId id="422" r:id="rId44"/>
    <p:sldId id="423" r:id="rId45"/>
    <p:sldId id="439" r:id="rId46"/>
    <p:sldId id="441" r:id="rId47"/>
    <p:sldId id="401" r:id="rId48"/>
    <p:sldId id="440" r:id="rId49"/>
    <p:sldId id="442" r:id="rId50"/>
    <p:sldId id="454" r:id="rId51"/>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78D"/>
    <a:srgbClr val="003366"/>
    <a:srgbClr val="015289"/>
    <a:srgbClr val="333333"/>
    <a:srgbClr val="050000"/>
    <a:srgbClr val="999999"/>
    <a:srgbClr val="00307F"/>
    <a:srgbClr val="B0B1B3"/>
    <a:srgbClr val="848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96" autoAdjust="0"/>
    <p:restoredTop sz="93957" autoAdjust="0"/>
  </p:normalViewPr>
  <p:slideViewPr>
    <p:cSldViewPr>
      <p:cViewPr varScale="1">
        <p:scale>
          <a:sx n="64" d="100"/>
          <a:sy n="64" d="100"/>
        </p:scale>
        <p:origin x="1188" y="48"/>
      </p:cViewPr>
      <p:guideLst>
        <p:guide orient="horz" pos="2160"/>
        <p:guide pos="2880"/>
      </p:guideLst>
    </p:cSldViewPr>
  </p:slideViewPr>
  <p:outlineViewPr>
    <p:cViewPr>
      <p:scale>
        <a:sx n="33" d="100"/>
        <a:sy n="33" d="100"/>
      </p:scale>
      <p:origin x="0" y="-44316"/>
    </p:cViewPr>
  </p:outlineViewPr>
  <p:notesTextViewPr>
    <p:cViewPr>
      <p:scale>
        <a:sx n="100" d="100"/>
        <a:sy n="100" d="100"/>
      </p:scale>
      <p:origin x="0" y="0"/>
    </p:cViewPr>
  </p:notesTextViewPr>
  <p:sorterViewPr>
    <p:cViewPr>
      <p:scale>
        <a:sx n="100" d="100"/>
        <a:sy n="100" d="100"/>
      </p:scale>
      <p:origin x="0" y="-7578"/>
    </p:cViewPr>
  </p:sorterViewPr>
  <p:notesViewPr>
    <p:cSldViewPr>
      <p:cViewPr varScale="1">
        <p:scale>
          <a:sx n="55" d="100"/>
          <a:sy n="55" d="100"/>
        </p:scale>
        <p:origin x="2862"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1028"/>
          <p:cNvSpPr>
            <a:spLocks noGrp="1" noChangeArrowheads="1"/>
          </p:cNvSpPr>
          <p:nvPr>
            <p:ph type="ftr" sz="quarter" idx="2"/>
          </p:nvPr>
        </p:nvSpPr>
        <p:spPr bwMode="auto">
          <a:xfrm>
            <a:off x="0"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defRPr sz="1200">
                <a:latin typeface="Times" panose="02020603050405020304" pitchFamily="18" charset="0"/>
              </a:defRPr>
            </a:lvl1pPr>
          </a:lstStyle>
          <a:p>
            <a:pPr>
              <a:defRPr/>
            </a:pPr>
            <a:endParaRPr lang="en-US" altLang="en-US"/>
          </a:p>
        </p:txBody>
      </p:sp>
      <p:sp>
        <p:nvSpPr>
          <p:cNvPr id="14341" name="Rectangle 1029"/>
          <p:cNvSpPr>
            <a:spLocks noGrp="1" noChangeArrowheads="1"/>
          </p:cNvSpPr>
          <p:nvPr>
            <p:ph type="sldNum" sz="quarter" idx="3"/>
          </p:nvPr>
        </p:nvSpPr>
        <p:spPr bwMode="auto">
          <a:xfrm>
            <a:off x="3937093"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lgn="r">
              <a:defRPr sz="1200">
                <a:latin typeface="Times" panose="02020603050405020304" pitchFamily="18" charset="0"/>
              </a:defRPr>
            </a:lvl1pPr>
          </a:lstStyle>
          <a:p>
            <a:pPr>
              <a:defRPr/>
            </a:pPr>
            <a:fld id="{AC13CC6B-47A7-4CFB-B46E-09604B449DB2}" type="slidenum">
              <a:rPr lang="en-US" altLang="en-US"/>
              <a:pPr>
                <a:defRPr/>
              </a:pPr>
              <a:t>‹#›</a:t>
            </a:fld>
            <a:endParaRPr lang="en-US" altLang="en-US"/>
          </a:p>
        </p:txBody>
      </p:sp>
    </p:spTree>
    <p:extLst>
      <p:ext uri="{BB962C8B-B14F-4D97-AF65-F5344CB8AC3E}">
        <p14:creationId xmlns:p14="http://schemas.microsoft.com/office/powerpoint/2010/main" val="215623772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87" name="Rectangle 3"/>
          <p:cNvSpPr>
            <a:spLocks noGrp="1" noChangeArrowheads="1"/>
          </p:cNvSpPr>
          <p:nvPr>
            <p:ph type="dt" idx="1"/>
          </p:nvPr>
        </p:nvSpPr>
        <p:spPr bwMode="auto">
          <a:xfrm>
            <a:off x="3961158" y="0"/>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algn="r" defTabSz="900294">
              <a:defRPr sz="1200">
                <a:latin typeface="Times"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209675" y="674688"/>
            <a:ext cx="4606925" cy="3454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6389" name="Rectangle 5"/>
          <p:cNvSpPr>
            <a:spLocks noGrp="1" noChangeArrowheads="1"/>
          </p:cNvSpPr>
          <p:nvPr>
            <p:ph type="body" sz="quarter" idx="3"/>
          </p:nvPr>
        </p:nvSpPr>
        <p:spPr bwMode="auto">
          <a:xfrm>
            <a:off x="896837" y="4354013"/>
            <a:ext cx="5156404" cy="420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0" y="8783233"/>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91" name="Rectangle 7"/>
          <p:cNvSpPr>
            <a:spLocks noGrp="1" noChangeArrowheads="1"/>
          </p:cNvSpPr>
          <p:nvPr>
            <p:ph type="sldNum" sz="quarter" idx="5"/>
          </p:nvPr>
        </p:nvSpPr>
        <p:spPr bwMode="auto">
          <a:xfrm>
            <a:off x="3961158" y="8783233"/>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algn="r" defTabSz="900294">
              <a:defRPr sz="1200">
                <a:latin typeface="Times" panose="02020603050405020304" pitchFamily="18" charset="0"/>
              </a:defRPr>
            </a:lvl1pPr>
          </a:lstStyle>
          <a:p>
            <a:pPr>
              <a:defRPr/>
            </a:pPr>
            <a:fld id="{96BC7B59-A22A-4A44-9130-73FCCB7E58F6}" type="slidenum">
              <a:rPr lang="en-US" altLang="en-US"/>
              <a:pPr>
                <a:defRPr/>
              </a:pPr>
              <a:t>‹#›</a:t>
            </a:fld>
            <a:endParaRPr lang="en-US" altLang="en-US"/>
          </a:p>
        </p:txBody>
      </p:sp>
    </p:spTree>
    <p:extLst>
      <p:ext uri="{BB962C8B-B14F-4D97-AF65-F5344CB8AC3E}">
        <p14:creationId xmlns:p14="http://schemas.microsoft.com/office/powerpoint/2010/main" val="368768483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3900" y="1295400"/>
            <a:ext cx="788670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711C7190-9AC8-425E-9BFB-53B55D98068D}" type="slidenum">
              <a:rPr lang="en-US" altLang="en-US" smtClean="0"/>
              <a:pPr>
                <a:defRPr/>
              </a:pPr>
              <a:t>‹#›</a:t>
            </a:fld>
            <a:endParaRPr lang="en-US" altLang="en-US" dirty="0"/>
          </a:p>
        </p:txBody>
      </p:sp>
    </p:spTree>
    <p:extLst>
      <p:ext uri="{BB962C8B-B14F-4D97-AF65-F5344CB8AC3E}">
        <p14:creationId xmlns:p14="http://schemas.microsoft.com/office/powerpoint/2010/main" val="27892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rgbClr val="999999"/>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0BE5A9B3-7E52-4285-9B85-A1A5B4FA91B9}" type="slidenum">
              <a:rPr lang="en-US" altLang="en-US" smtClean="0"/>
              <a:pPr>
                <a:defRPr/>
              </a:pPr>
              <a:t>‹#›</a:t>
            </a:fld>
            <a:endParaRPr lang="en-US" altLang="en-US"/>
          </a:p>
        </p:txBody>
      </p:sp>
    </p:spTree>
    <p:extLst>
      <p:ext uri="{BB962C8B-B14F-4D97-AF65-F5344CB8AC3E}">
        <p14:creationId xmlns:p14="http://schemas.microsoft.com/office/powerpoint/2010/main" val="412610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115492A2-FC17-4C01-9FF0-284801F2626E}" type="slidenum">
              <a:rPr lang="en-US" altLang="en-US" smtClean="0"/>
              <a:pPr>
                <a:defRPr/>
              </a:pPr>
              <a:t>‹#›</a:t>
            </a:fld>
            <a:endParaRPr lang="en-US" altLang="en-US"/>
          </a:p>
        </p:txBody>
      </p:sp>
    </p:spTree>
    <p:extLst>
      <p:ext uri="{BB962C8B-B14F-4D97-AF65-F5344CB8AC3E}">
        <p14:creationId xmlns:p14="http://schemas.microsoft.com/office/powerpoint/2010/main" val="238151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426B0331-73C1-4112-9277-6EA3B1121FD0}" type="slidenum">
              <a:rPr lang="en-US" altLang="en-US" smtClean="0"/>
              <a:pPr>
                <a:defRPr/>
              </a:pPr>
              <a:t>‹#›</a:t>
            </a:fld>
            <a:endParaRPr lang="en-US" altLang="en-US" dirty="0"/>
          </a:p>
        </p:txBody>
      </p:sp>
    </p:spTree>
    <p:extLst>
      <p:ext uri="{BB962C8B-B14F-4D97-AF65-F5344CB8AC3E}">
        <p14:creationId xmlns:p14="http://schemas.microsoft.com/office/powerpoint/2010/main" val="239493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3521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7BEA9-33A8-4D36-BFF9-078EBEDF493D}"/>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72A8BE28-2FA9-4E9E-B631-87FC5E15B453}"/>
              </a:ext>
            </a:extLst>
          </p:cNvPr>
          <p:cNvGrpSpPr/>
          <p:nvPr userDrawn="1"/>
        </p:nvGrpSpPr>
        <p:grpSpPr>
          <a:xfrm>
            <a:off x="0" y="0"/>
            <a:ext cx="9144000" cy="7010400"/>
            <a:chOff x="0" y="0"/>
            <a:chExt cx="9144000" cy="7010400"/>
          </a:xfrm>
        </p:grpSpPr>
        <p:grpSp>
          <p:nvGrpSpPr>
            <p:cNvPr id="4" name="Group 3">
              <a:extLst>
                <a:ext uri="{FF2B5EF4-FFF2-40B4-BE49-F238E27FC236}">
                  <a16:creationId xmlns:a16="http://schemas.microsoft.com/office/drawing/2014/main" id="{D278AF0E-661E-44A5-882E-93659338763F}"/>
                </a:ext>
              </a:extLst>
            </p:cNvPr>
            <p:cNvGrpSpPr/>
            <p:nvPr/>
          </p:nvGrpSpPr>
          <p:grpSpPr>
            <a:xfrm>
              <a:off x="0" y="0"/>
              <a:ext cx="9144000" cy="7010400"/>
              <a:chOff x="0" y="0"/>
              <a:chExt cx="9144000" cy="7010400"/>
            </a:xfrm>
          </p:grpSpPr>
          <p:pic>
            <p:nvPicPr>
              <p:cNvPr id="6" name="Picture 5" descr="Photo montage:&#10;&#10;American flag waving, girl looking at tablet computer, campus security sign, damaged building, three smiling students lying on the grass with textbooks, group of students looking at a large wall display.&#10;&#10;Campus Resilience Program&#10;Tabletop Exercise&#10;&#10;Exercise Conduct&#10;&#10;September, 2016&#10;&#10;US Department of Homeland Security logo&#10;Department of Homeland Security Campus Resilience Program">
                <a:extLst>
                  <a:ext uri="{FF2B5EF4-FFF2-40B4-BE49-F238E27FC236}">
                    <a16:creationId xmlns:a16="http://schemas.microsoft.com/office/drawing/2014/main" id="{963EAA8B-5C21-4012-86D2-5F3AB4B623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3190461"/>
              </a:xfrm>
              <a:prstGeom prst="rect">
                <a:avLst/>
              </a:prstGeom>
            </p:spPr>
          </p:pic>
          <p:sp>
            <p:nvSpPr>
              <p:cNvPr id="7" name="Rectangle 6">
                <a:extLst>
                  <a:ext uri="{FF2B5EF4-FFF2-40B4-BE49-F238E27FC236}">
                    <a16:creationId xmlns:a16="http://schemas.microsoft.com/office/drawing/2014/main" id="{D681327C-23CF-4771-8C04-2209B9EC980C}"/>
                  </a:ext>
                </a:extLst>
              </p:cNvPr>
              <p:cNvSpPr/>
              <p:nvPr/>
            </p:nvSpPr>
            <p:spPr bwMode="auto">
              <a:xfrm>
                <a:off x="0" y="3190461"/>
                <a:ext cx="9144000" cy="3819939"/>
              </a:xfrm>
              <a:prstGeom prst="rect">
                <a:avLst/>
              </a:prstGeom>
              <a:solidFill>
                <a:srgbClr val="00578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83027241-3235-48F3-B370-F144304F3E94}"/>
                </a:ext>
              </a:extLst>
            </p:cNvPr>
            <p:cNvSpPr txBox="1"/>
            <p:nvPr/>
          </p:nvSpPr>
          <p:spPr>
            <a:xfrm>
              <a:off x="457200" y="3604498"/>
              <a:ext cx="8153400" cy="523220"/>
            </a:xfrm>
            <a:prstGeom prst="rect">
              <a:avLst/>
            </a:prstGeom>
            <a:noFill/>
          </p:spPr>
          <p:txBody>
            <a:bodyPr wrap="square" rtlCol="0">
              <a:spAutoFit/>
            </a:bodyPr>
            <a:lstStyle/>
            <a:p>
              <a:pPr>
                <a:spcBef>
                  <a:spcPts val="1200"/>
                </a:spcBef>
              </a:pPr>
              <a:endParaRPr lang="en-US" sz="2800" dirty="0">
                <a:solidFill>
                  <a:srgbClr val="FF0000"/>
                </a:solidFill>
                <a:latin typeface="+mj-lt"/>
              </a:endParaRPr>
            </a:p>
          </p:txBody>
        </p:sp>
      </p:grpSp>
      <p:pic>
        <p:nvPicPr>
          <p:cNvPr id="10" name="Picture 9">
            <a:extLst>
              <a:ext uri="{FF2B5EF4-FFF2-40B4-BE49-F238E27FC236}">
                <a16:creationId xmlns:a16="http://schemas.microsoft.com/office/drawing/2014/main" id="{854A9C68-57C8-4E39-B777-244E83A3689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943600"/>
            <a:ext cx="2286000" cy="1050925"/>
          </a:xfrm>
          <a:prstGeom prst="rect">
            <a:avLst/>
          </a:prstGeom>
        </p:spPr>
      </p:pic>
      <p:pic>
        <p:nvPicPr>
          <p:cNvPr id="11" name="Picture 10">
            <a:extLst>
              <a:ext uri="{FF2B5EF4-FFF2-40B4-BE49-F238E27FC236}">
                <a16:creationId xmlns:a16="http://schemas.microsoft.com/office/drawing/2014/main" id="{F941CA3D-9B6D-4D47-845B-A8E810DD1C24}"/>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264" y="5896292"/>
            <a:ext cx="2590165" cy="1145540"/>
          </a:xfrm>
          <a:prstGeom prst="rect">
            <a:avLst/>
          </a:prstGeom>
          <a:noFill/>
        </p:spPr>
      </p:pic>
      <p:sp>
        <p:nvSpPr>
          <p:cNvPr id="15" name="TextBox 14">
            <a:extLst>
              <a:ext uri="{FF2B5EF4-FFF2-40B4-BE49-F238E27FC236}">
                <a16:creationId xmlns:a16="http://schemas.microsoft.com/office/drawing/2014/main" id="{13C89CC5-6B76-4D07-883D-D700CB90CF4F}"/>
              </a:ext>
            </a:extLst>
          </p:cNvPr>
          <p:cNvSpPr txBox="1"/>
          <p:nvPr userDrawn="1"/>
        </p:nvSpPr>
        <p:spPr>
          <a:xfrm>
            <a:off x="3276600" y="6150514"/>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176195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Bumper Sticker">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4648200" y="17526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defRPr/>
            </a:pPr>
            <a:endParaRPr lang="en-US"/>
          </a:p>
        </p:txBody>
      </p:sp>
      <p:sp>
        <p:nvSpPr>
          <p:cNvPr id="2" name="Title 1"/>
          <p:cNvSpPr>
            <a:spLocks noGrp="1"/>
          </p:cNvSpPr>
          <p:nvPr>
            <p:ph type="title"/>
          </p:nvPr>
        </p:nvSpPr>
        <p:spPr>
          <a:xfrm>
            <a:off x="457200" y="2857500"/>
            <a:ext cx="8229600" cy="1143000"/>
          </a:xfrm>
        </p:spPr>
        <p:txBody>
          <a:bodyPr/>
          <a:lstStyle>
            <a:lvl1pPr>
              <a:defRPr sz="5400">
                <a:solidFill>
                  <a:srgbClr val="003366"/>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D3AFC900-E6C1-4F88-BB37-3FE0B766F909}"/>
              </a:ext>
            </a:extLst>
          </p:cNvPr>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61740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pSp>
        <p:nvGrpSpPr>
          <p:cNvPr id="3" name="Group 2" descr="Campus Resilience Program Cover Photo" title="CRP Cover Photo">
            <a:extLst>
              <a:ext uri="{FF2B5EF4-FFF2-40B4-BE49-F238E27FC236}">
                <a16:creationId xmlns:a16="http://schemas.microsoft.com/office/drawing/2014/main" id="{72A8BE28-2FA9-4E9E-B631-87FC5E15B453}"/>
              </a:ext>
            </a:extLst>
          </p:cNvPr>
          <p:cNvGrpSpPr/>
          <p:nvPr userDrawn="1"/>
        </p:nvGrpSpPr>
        <p:grpSpPr>
          <a:xfrm>
            <a:off x="0" y="0"/>
            <a:ext cx="9144000" cy="7010400"/>
            <a:chOff x="0" y="0"/>
            <a:chExt cx="9144000" cy="7010400"/>
          </a:xfrm>
        </p:grpSpPr>
        <p:grpSp>
          <p:nvGrpSpPr>
            <p:cNvPr id="4" name="Group 3">
              <a:extLst>
                <a:ext uri="{FF2B5EF4-FFF2-40B4-BE49-F238E27FC236}">
                  <a16:creationId xmlns:a16="http://schemas.microsoft.com/office/drawing/2014/main" id="{D278AF0E-661E-44A5-882E-93659338763F}"/>
                </a:ext>
              </a:extLst>
            </p:cNvPr>
            <p:cNvGrpSpPr/>
            <p:nvPr userDrawn="1"/>
          </p:nvGrpSpPr>
          <p:grpSpPr>
            <a:xfrm>
              <a:off x="0" y="0"/>
              <a:ext cx="9144000" cy="7010400"/>
              <a:chOff x="0" y="0"/>
              <a:chExt cx="9144000" cy="7010400"/>
            </a:xfrm>
          </p:grpSpPr>
          <p:pic>
            <p:nvPicPr>
              <p:cNvPr id="6" name="Picture 5" descr="Photo montage:&#10;&#10;American flag waving, girl looking at tablet computer, campus security sign, damaged building, three smiling students lying on the grass with textbooks, group of students looking at a large wall display.&#10;&#10;Campus Resilience Program&#10;Tabletop Exercise&#10;&#10;Exercise Conduct&#10;&#10;September, 2016&#10;&#10;US Department of Homeland Security logo&#10;Department of Homeland Security Campus Resilience Program">
                <a:extLst>
                  <a:ext uri="{FF2B5EF4-FFF2-40B4-BE49-F238E27FC236}">
                    <a16:creationId xmlns:a16="http://schemas.microsoft.com/office/drawing/2014/main" id="{963EAA8B-5C21-4012-86D2-5F3AB4B623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3190461"/>
              </a:xfrm>
              <a:prstGeom prst="rect">
                <a:avLst/>
              </a:prstGeom>
            </p:spPr>
          </p:pic>
          <p:sp>
            <p:nvSpPr>
              <p:cNvPr id="7" name="Rectangle 6">
                <a:extLst>
                  <a:ext uri="{FF2B5EF4-FFF2-40B4-BE49-F238E27FC236}">
                    <a16:creationId xmlns:a16="http://schemas.microsoft.com/office/drawing/2014/main" id="{D681327C-23CF-4771-8C04-2209B9EC980C}"/>
                  </a:ext>
                </a:extLst>
              </p:cNvPr>
              <p:cNvSpPr/>
              <p:nvPr userDrawn="1"/>
            </p:nvSpPr>
            <p:spPr bwMode="auto">
              <a:xfrm>
                <a:off x="0" y="3190461"/>
                <a:ext cx="9144000" cy="3819939"/>
              </a:xfrm>
              <a:prstGeom prst="rect">
                <a:avLst/>
              </a:prstGeom>
              <a:solidFill>
                <a:srgbClr val="00578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83027241-3235-48F3-B370-F144304F3E94}"/>
                </a:ext>
              </a:extLst>
            </p:cNvPr>
            <p:cNvSpPr txBox="1"/>
            <p:nvPr userDrawn="1"/>
          </p:nvSpPr>
          <p:spPr>
            <a:xfrm>
              <a:off x="457200" y="3604498"/>
              <a:ext cx="8153400" cy="523220"/>
            </a:xfrm>
            <a:prstGeom prst="rect">
              <a:avLst/>
            </a:prstGeom>
            <a:noFill/>
          </p:spPr>
          <p:txBody>
            <a:bodyPr wrap="square" rtlCol="0">
              <a:spAutoFit/>
            </a:bodyPr>
            <a:lstStyle/>
            <a:p>
              <a:pPr>
                <a:spcBef>
                  <a:spcPts val="1200"/>
                </a:spcBef>
              </a:pPr>
              <a:endParaRPr lang="en-US" sz="2800" dirty="0">
                <a:solidFill>
                  <a:srgbClr val="FF0000"/>
                </a:solidFill>
                <a:latin typeface="+mj-lt"/>
              </a:endParaRPr>
            </a:p>
          </p:txBody>
        </p:sp>
      </p:grpSp>
      <p:pic>
        <p:nvPicPr>
          <p:cNvPr id="10" name="Picture 9">
            <a:extLst>
              <a:ext uri="{FF2B5EF4-FFF2-40B4-BE49-F238E27FC236}">
                <a16:creationId xmlns:a16="http://schemas.microsoft.com/office/drawing/2014/main" id="{854A9C68-57C8-4E39-B777-244E83A3689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943600"/>
            <a:ext cx="2286000" cy="1050925"/>
          </a:xfrm>
          <a:prstGeom prst="rect">
            <a:avLst/>
          </a:prstGeom>
        </p:spPr>
      </p:pic>
      <p:pic>
        <p:nvPicPr>
          <p:cNvPr id="11" name="Picture 10">
            <a:extLst>
              <a:ext uri="{FF2B5EF4-FFF2-40B4-BE49-F238E27FC236}">
                <a16:creationId xmlns:a16="http://schemas.microsoft.com/office/drawing/2014/main" id="{F941CA3D-9B6D-4D47-845B-A8E810DD1C24}"/>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264" y="5896292"/>
            <a:ext cx="2590165" cy="1145540"/>
          </a:xfrm>
          <a:prstGeom prst="rect">
            <a:avLst/>
          </a:prstGeom>
          <a:noFill/>
        </p:spPr>
      </p:pic>
      <p:sp>
        <p:nvSpPr>
          <p:cNvPr id="15" name="TextBox 14">
            <a:extLst>
              <a:ext uri="{FF2B5EF4-FFF2-40B4-BE49-F238E27FC236}">
                <a16:creationId xmlns:a16="http://schemas.microsoft.com/office/drawing/2014/main" id="{13C89CC5-6B76-4D07-883D-D700CB90CF4F}"/>
              </a:ext>
            </a:extLst>
          </p:cNvPr>
          <p:cNvSpPr txBox="1"/>
          <p:nvPr userDrawn="1"/>
        </p:nvSpPr>
        <p:spPr>
          <a:xfrm>
            <a:off x="3276600" y="6150514"/>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94096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1228-6322-4DCD-8486-9F1EB543CD1F}"/>
              </a:ext>
            </a:extLst>
          </p:cNvPr>
          <p:cNvSpPr>
            <a:spLocks noGrp="1"/>
          </p:cNvSpPr>
          <p:nvPr>
            <p:ph type="title"/>
          </p:nvPr>
        </p:nvSpPr>
        <p:spPr>
          <a:xfrm>
            <a:off x="628650" y="365125"/>
            <a:ext cx="7886700" cy="930275"/>
          </a:xfrm>
          <a:prstGeom prst="rect">
            <a:avLst/>
          </a:prstGeom>
        </p:spPr>
        <p:txBody>
          <a:bodyPr/>
          <a:lstStyle>
            <a:lvl1pPr>
              <a:defRPr sz="42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8A130BF0-5C81-4674-A2E6-E8DE1283879E}"/>
              </a:ext>
            </a:extLst>
          </p:cNvPr>
          <p:cNvSpPr>
            <a:spLocks noGrp="1"/>
          </p:cNvSpPr>
          <p:nvPr>
            <p:ph type="body" sz="quarter" idx="10"/>
          </p:nvPr>
        </p:nvSpPr>
        <p:spPr>
          <a:xfrm>
            <a:off x="628650" y="1447800"/>
            <a:ext cx="7886700" cy="5029200"/>
          </a:xfrm>
          <a:prstGeom prst="rect">
            <a:avLst/>
          </a:prstGeom>
        </p:spPr>
        <p:txBody>
          <a:bodyPr/>
          <a:lstStyle>
            <a:lvl1pPr marL="228600" indent="-228600">
              <a:spcBef>
                <a:spcPts val="600"/>
              </a:spcBef>
              <a:spcAft>
                <a:spcPts val="600"/>
              </a:spcAft>
              <a:buFont typeface="Wingdings" panose="05000000000000000000" pitchFamily="2" charset="2"/>
              <a:buChar char="§"/>
              <a:defRPr sz="2200">
                <a:solidFill>
                  <a:schemeClr val="bg1"/>
                </a:solidFill>
                <a:latin typeface="Times New Roman" panose="02020603050405020304" pitchFamily="18" charset="0"/>
                <a:cs typeface="Times New Roman" panose="02020603050405020304" pitchFamily="18" charset="0"/>
              </a:defRPr>
            </a:lvl1pPr>
            <a:lvl2pPr marL="685800" indent="-228600">
              <a:spcBef>
                <a:spcPts val="600"/>
              </a:spcBef>
              <a:spcAft>
                <a:spcPts val="600"/>
              </a:spcAft>
              <a:buFont typeface="Times New Roman" panose="02020603050405020304" pitchFamily="18" charset="0"/>
              <a:buChar char="–"/>
              <a:defRPr sz="2000">
                <a:solidFill>
                  <a:schemeClr val="bg1"/>
                </a:solidFill>
                <a:latin typeface="Times New Roman" panose="02020603050405020304" pitchFamily="18" charset="0"/>
                <a:cs typeface="Times New Roman" panose="02020603050405020304" pitchFamily="18" charset="0"/>
              </a:defRPr>
            </a:lvl2pPr>
            <a:lvl3pPr>
              <a:spcBef>
                <a:spcPts val="600"/>
              </a:spcBef>
              <a:spcAft>
                <a:spcPts val="600"/>
              </a:spcAft>
              <a:defRPr sz="1800">
                <a:solidFill>
                  <a:schemeClr val="bg1"/>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Font typeface="Wingdings" panose="05000000000000000000" pitchFamily="2" charset="2"/>
              <a:buChar char="§"/>
              <a:defRPr sz="1600">
                <a:solidFill>
                  <a:schemeClr val="bg1"/>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Font typeface="Wingdings" panose="05000000000000000000" pitchFamily="2" charset="2"/>
              <a:buChar char="§"/>
              <a:defRPr sz="1400">
                <a:solidFill>
                  <a:schemeClr val="bg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93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pic>
        <p:nvPicPr>
          <p:cNvPr id="5" name="Picture 2" descr="FEMA Logo" title="FEMA Logo">
            <a:extLst>
              <a:ext uri="{FF2B5EF4-FFF2-40B4-BE49-F238E27FC236}">
                <a16:creationId xmlns:a16="http://schemas.microsoft.com/office/drawing/2014/main" id="{776EA175-DD45-4C47-9FFC-DC08F26893DF}"/>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04285" y="6052094"/>
            <a:ext cx="1805515"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descr="Office of Academic Engagement Logo" title="Office of Academic Engagement Logo">
            <a:extLst>
              <a:ext uri="{FF2B5EF4-FFF2-40B4-BE49-F238E27FC236}">
                <a16:creationId xmlns:a16="http://schemas.microsoft.com/office/drawing/2014/main" id="{597B8BE3-8DF5-4F35-9370-E59C4C916B98}"/>
              </a:ext>
            </a:extLst>
          </p:cNvPr>
          <p:cNvGrpSpPr/>
          <p:nvPr userDrawn="1"/>
        </p:nvGrpSpPr>
        <p:grpSpPr>
          <a:xfrm>
            <a:off x="6553200" y="5953034"/>
            <a:ext cx="2019067" cy="838200"/>
            <a:chOff x="6763479" y="5961483"/>
            <a:chExt cx="2019067" cy="838200"/>
          </a:xfrm>
        </p:grpSpPr>
        <p:pic>
          <p:nvPicPr>
            <p:cNvPr id="10" name="Picture 9" descr="C:\Users\tarek.kouddous\AppData\Local\Microsoft\Windows\INetCache\Content.Word\CRP Logo V2_Transparent.png">
              <a:extLst>
                <a:ext uri="{FF2B5EF4-FFF2-40B4-BE49-F238E27FC236}">
                  <a16:creationId xmlns:a16="http://schemas.microsoft.com/office/drawing/2014/main" id="{2209F4D4-7450-473A-A3E7-F2FF771C87DE}"/>
                </a:ext>
              </a:extLst>
            </p:cNvPr>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763479" y="6029638"/>
              <a:ext cx="711888" cy="702713"/>
            </a:xfrm>
            <a:prstGeom prst="rect">
              <a:avLst/>
            </a:prstGeom>
            <a:noFill/>
            <a:ln>
              <a:noFill/>
            </a:ln>
          </p:spPr>
        </p:pic>
        <p:pic>
          <p:nvPicPr>
            <p:cNvPr id="11" name="Picture 10">
              <a:extLst>
                <a:ext uri="{FF2B5EF4-FFF2-40B4-BE49-F238E27FC236}">
                  <a16:creationId xmlns:a16="http://schemas.microsoft.com/office/drawing/2014/main" id="{3B3F4D49-375E-4851-8A61-1F1798AF1193}"/>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a:stretch/>
          </p:blipFill>
          <p:spPr>
            <a:xfrm>
              <a:off x="7460605" y="5961483"/>
              <a:ext cx="1321941" cy="838200"/>
            </a:xfrm>
            <a:prstGeom prst="rect">
              <a:avLst/>
            </a:prstGeom>
          </p:spPr>
        </p:pic>
      </p:grpSp>
      <p:sp>
        <p:nvSpPr>
          <p:cNvPr id="12" name="TextBox 11" descr="Sponsor Logo" title="Sponsor Logo">
            <a:extLst>
              <a:ext uri="{FF2B5EF4-FFF2-40B4-BE49-F238E27FC236}">
                <a16:creationId xmlns:a16="http://schemas.microsoft.com/office/drawing/2014/main" id="{0AADA4AF-5C25-4EA4-B43E-D8B810C9522B}"/>
              </a:ext>
            </a:extLst>
          </p:cNvPr>
          <p:cNvSpPr txBox="1"/>
          <p:nvPr userDrawn="1"/>
        </p:nvSpPr>
        <p:spPr>
          <a:xfrm>
            <a:off x="3352800" y="6061460"/>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cSld>
  <p:clrMap bg1="dk2" tx1="lt1" bg2="dk1" tx2="lt2" accent1="accent1" accent2="accent2" accent3="accent3" accent4="accent4" accent5="accent5" accent6="accent6" hlink="hlink" folHlink="folHlink"/>
  <p:sldLayoutIdLst>
    <p:sldLayoutId id="2147483742" r:id="rId1"/>
    <p:sldLayoutId id="2147483743" r:id="rId2"/>
    <p:sldLayoutId id="2147483744" r:id="rId3"/>
    <p:sldLayoutId id="2147483746" r:id="rId4"/>
    <p:sldLayoutId id="2147483747" r:id="rId5"/>
    <p:sldLayoutId id="2147483756" r:id="rId6"/>
    <p:sldLayoutId id="2147483754" r:id="rId7"/>
    <p:sldLayoutId id="2147483761" r:id="rId8"/>
  </p:sldLayoutIdLst>
  <p:hf hdr="0"/>
  <p:txStyles>
    <p:title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kern="1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78D"/>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34F5A1-3FB9-401A-AA66-81FC9E115DC9}"/>
              </a:ext>
            </a:extLst>
          </p:cNvPr>
          <p:cNvSpPr txBox="1">
            <a:spLocks/>
          </p:cNvSpPr>
          <p:nvPr userDrawn="1"/>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chemeClr val="bg1"/>
              </a:solidFill>
              <a:effectLst/>
              <a:uLnTx/>
              <a:uFillTx/>
              <a:latin typeface="Times New Roman"/>
              <a:ea typeface="+mj-ea"/>
              <a:cs typeface="+mj-cs"/>
            </a:endParaRPr>
          </a:p>
        </p:txBody>
      </p:sp>
      <p:sp>
        <p:nvSpPr>
          <p:cNvPr id="10" name="Content Placeholder 2">
            <a:extLst>
              <a:ext uri="{FF2B5EF4-FFF2-40B4-BE49-F238E27FC236}">
                <a16:creationId xmlns:a16="http://schemas.microsoft.com/office/drawing/2014/main" id="{BD809ADB-79A2-4162-9419-CAC7DD327145}"/>
              </a:ext>
            </a:extLst>
          </p:cNvPr>
          <p:cNvSpPr txBox="1">
            <a:spLocks/>
          </p:cNvSpPr>
          <p:nvPr userDrawn="1"/>
        </p:nvSpPr>
        <p:spPr>
          <a:xfrm>
            <a:off x="723900" y="1295400"/>
            <a:ext cx="7886700" cy="4351338"/>
          </a:xfrm>
          <a:prstGeom prst="rect">
            <a:avLst/>
          </a:prstGeom>
        </p:spPr>
        <p:txBody>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defTabSz="914400" rtl="0" eaLnBrk="1" latinLnBrk="0" hangingPunct="1">
              <a:lnSpc>
                <a:spcPct val="90000"/>
              </a:lnSpc>
              <a:spcBef>
                <a:spcPts val="600"/>
              </a:spcBef>
              <a:spcAft>
                <a:spcPts val="600"/>
              </a:spcAft>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600"/>
              </a:spcBef>
              <a:spcAft>
                <a:spcPts val="600"/>
              </a:spcAft>
              <a:buClr>
                <a:srgbClr val="B0B1B3"/>
              </a:buClr>
              <a:buSzTx/>
              <a:buFont typeface="Wingdings" panose="05000000000000000000" pitchFamily="2" charset="2"/>
              <a:buChar char="§"/>
              <a:tabLst/>
              <a:defRPr/>
            </a:pPr>
            <a:endParaRPr lang="en-US" sz="2200" kern="1200" noProof="0"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9113553"/>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Hurricane Tabletop Exercise&#10;Exercise Conduct Briefing " title="Hurricane Tabletop Exercise">
            <a:extLst>
              <a:ext uri="{FF2B5EF4-FFF2-40B4-BE49-F238E27FC236}">
                <a16:creationId xmlns:a16="http://schemas.microsoft.com/office/drawing/2014/main" id="{BF577B6B-A6DE-4FA6-9C3E-ACDB8D06BE8E}"/>
              </a:ext>
            </a:extLst>
          </p:cNvPr>
          <p:cNvSpPr txBox="1"/>
          <p:nvPr/>
        </p:nvSpPr>
        <p:spPr>
          <a:xfrm>
            <a:off x="304801" y="4267200"/>
            <a:ext cx="8153400" cy="1692771"/>
          </a:xfrm>
          <a:prstGeom prst="rect">
            <a:avLst/>
          </a:prstGeom>
          <a:noFill/>
        </p:spPr>
        <p:txBody>
          <a:bodyPr wrap="square" rtlCol="0">
            <a:spAutoFit/>
          </a:bodyPr>
          <a:lstStyle/>
          <a:p>
            <a:pPr>
              <a:spcBef>
                <a:spcPts val="1200"/>
              </a:spcBef>
              <a:spcAft>
                <a:spcPts val="1200"/>
              </a:spcAft>
            </a:pPr>
            <a:r>
              <a:rPr lang="en-US" sz="3200" b="1" dirty="0">
                <a:latin typeface="+mj-lt"/>
              </a:rPr>
              <a:t>Hurricane Tabletop Exercise </a:t>
            </a:r>
          </a:p>
          <a:p>
            <a:r>
              <a:rPr lang="en-US" sz="28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8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141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966918-F5B9-4023-943D-CB7AD2308964}"/>
              </a:ext>
            </a:extLst>
          </p:cNvPr>
          <p:cNvSpPr>
            <a:spLocks noGrp="1"/>
          </p:cNvSpPr>
          <p:nvPr>
            <p:ph type="sldNum" sz="quarter" idx="10"/>
          </p:nvPr>
        </p:nvSpPr>
        <p:spPr/>
        <p:txBody>
          <a:bodyPr/>
          <a:lstStyle/>
          <a:p>
            <a:pPr>
              <a:defRPr/>
            </a:pPr>
            <a:fld id="{711C7190-9AC8-425E-9BFB-53B55D98068D}" type="slidenum">
              <a:rPr lang="en-US" altLang="en-US" smtClean="0"/>
              <a:pPr>
                <a:defRPr/>
              </a:pPr>
              <a:t>10</a:t>
            </a:fld>
            <a:endParaRPr lang="en-US" altLang="en-US" dirty="0"/>
          </a:p>
        </p:txBody>
      </p:sp>
      <p:sp>
        <p:nvSpPr>
          <p:cNvPr id="3" name="Content Placeholder 2">
            <a:extLst>
              <a:ext uri="{FF2B5EF4-FFF2-40B4-BE49-F238E27FC236}">
                <a16:creationId xmlns:a16="http://schemas.microsoft.com/office/drawing/2014/main" id="{35A8B04E-BD9C-40C3-929B-88BAE6333828}"/>
              </a:ext>
            </a:extLst>
          </p:cNvPr>
          <p:cNvSpPr>
            <a:spLocks noGrp="1"/>
          </p:cNvSpPr>
          <p:nvPr>
            <p:ph idx="1"/>
          </p:nvPr>
        </p:nvSpPr>
        <p:spPr/>
        <p:txBody>
          <a:bodyPr/>
          <a:lstStyle/>
          <a:p>
            <a:pPr marL="457200" indent="-457200">
              <a:buFont typeface="+mj-lt"/>
              <a:buAutoNum type="arabicPeriod"/>
            </a:pPr>
            <a:r>
              <a:rPr lang="en-US" sz="1800" b="1" dirty="0">
                <a:solidFill>
                  <a:srgbClr val="000000"/>
                </a:solidFill>
                <a:latin typeface="+mj-lt"/>
                <a:cs typeface="+mn-cs"/>
              </a:rPr>
              <a:t>Operational Coordination: </a:t>
            </a:r>
            <a:r>
              <a:rPr lang="en-US" sz="1800" dirty="0">
                <a:latin typeface="+mj-lt"/>
              </a:rPr>
              <a:t>Assess the ability to establish an effective command structure that integrates all critical stakeholders to ensure campus and community resources are used efficiently to prepare for, respond to, and recover from a hurricane impacting campus operations </a:t>
            </a:r>
            <a:endParaRPr lang="en-US" sz="1800" b="1" dirty="0">
              <a:solidFill>
                <a:srgbClr val="000000"/>
              </a:solidFill>
              <a:latin typeface="Arial"/>
              <a:cs typeface="+mn-cs"/>
            </a:endParaRPr>
          </a:p>
          <a:p>
            <a:pPr marL="457200" lvl="0" indent="-457200">
              <a:spcBef>
                <a:spcPts val="0"/>
              </a:spcBef>
              <a:buFont typeface="+mj-lt"/>
              <a:buAutoNum type="arabicPeriod"/>
            </a:pPr>
            <a:r>
              <a:rPr lang="en-US" sz="1800" b="1" dirty="0">
                <a:solidFill>
                  <a:srgbClr val="000000"/>
                </a:solidFill>
                <a:latin typeface="+mj-lt"/>
                <a:cs typeface="+mn-cs"/>
              </a:rPr>
              <a:t>Mass Care Services: </a:t>
            </a:r>
            <a:r>
              <a:rPr lang="en-US" sz="1800" dirty="0">
                <a:solidFill>
                  <a:srgbClr val="000000"/>
                </a:solidFill>
                <a:latin typeface="+mj-lt"/>
                <a:cs typeface="+mn-cs"/>
              </a:rPr>
              <a:t>Examine the ability to provide life-sustaining and human services to affected populations at your institution to include hydration, feeding, sheltering, temporary housing, evacuee support, reunification, and distribution of emergency supplies</a:t>
            </a:r>
            <a:endParaRPr lang="en-US" sz="1800" dirty="0">
              <a:latin typeface="+mj-lt"/>
            </a:endParaRPr>
          </a:p>
          <a:p>
            <a:pPr marL="457200" indent="-457200">
              <a:spcBef>
                <a:spcPts val="0"/>
              </a:spcBef>
              <a:buFont typeface="+mj-lt"/>
              <a:buAutoNum type="arabicPeriod" startAt="3"/>
            </a:pPr>
            <a:r>
              <a:rPr lang="en-US" sz="1800" b="1" dirty="0">
                <a:solidFill>
                  <a:srgbClr val="000000"/>
                </a:solidFill>
              </a:rPr>
              <a:t>Infrastructure Systems: </a:t>
            </a:r>
            <a:r>
              <a:rPr lang="en-US" sz="1800" dirty="0"/>
              <a:t>Evaluate the ability to protect, restore, and revitalize your institution’s critical infrastructure systems and assets to minimize threats to health and safety </a:t>
            </a:r>
            <a:endParaRPr lang="en-US" sz="1800" dirty="0">
              <a:solidFill>
                <a:srgbClr val="000000"/>
              </a:solidFill>
            </a:endParaRPr>
          </a:p>
          <a:p>
            <a:pPr marL="457200" indent="-457200">
              <a:spcBef>
                <a:spcPts val="0"/>
              </a:spcBef>
              <a:buFont typeface="+mj-lt"/>
              <a:buAutoNum type="arabicPeriod" startAt="3"/>
            </a:pPr>
            <a:r>
              <a:rPr lang="en-US" sz="1800" b="1" dirty="0">
                <a:solidFill>
                  <a:srgbClr val="000000"/>
                </a:solidFill>
              </a:rPr>
              <a:t>Public Information and Warning: </a:t>
            </a:r>
            <a:r>
              <a:rPr lang="en-US" sz="1800" dirty="0"/>
              <a:t>Assess the ability to deliver coordinated, actionable, and timely information to critical partners and stakeholders when faced with a hurricane impacting campus operations</a:t>
            </a:r>
          </a:p>
          <a:p>
            <a:pPr marL="457200" lvl="0" indent="-457200">
              <a:spcBef>
                <a:spcPts val="0"/>
              </a:spcBef>
              <a:buFont typeface="+mj-lt"/>
              <a:buAutoNum type="arabicPeriod"/>
            </a:pPr>
            <a:endParaRPr lang="en-US" sz="1800" dirty="0">
              <a:solidFill>
                <a:srgbClr val="000000"/>
              </a:solidFill>
              <a:latin typeface="+mj-lt"/>
              <a:cs typeface="+mn-cs"/>
            </a:endParaRPr>
          </a:p>
          <a:p>
            <a:endParaRPr lang="en-US" dirty="0"/>
          </a:p>
        </p:txBody>
      </p:sp>
      <p:sp>
        <p:nvSpPr>
          <p:cNvPr id="2" name="Title 1">
            <a:extLst>
              <a:ext uri="{FF2B5EF4-FFF2-40B4-BE49-F238E27FC236}">
                <a16:creationId xmlns:a16="http://schemas.microsoft.com/office/drawing/2014/main" id="{B7801902-AAE5-4758-9F01-6D67EB27D453}"/>
              </a:ext>
            </a:extLst>
          </p:cNvPr>
          <p:cNvSpPr>
            <a:spLocks noGrp="1"/>
          </p:cNvSpPr>
          <p:nvPr>
            <p:ph type="title"/>
          </p:nvPr>
        </p:nvSpPr>
        <p:spPr/>
        <p:txBody>
          <a:bodyPr/>
          <a:lstStyle/>
          <a:p>
            <a:r>
              <a:rPr lang="en-US" dirty="0"/>
              <a:t>Exercise Objectives</a:t>
            </a:r>
          </a:p>
        </p:txBody>
      </p:sp>
    </p:spTree>
    <p:extLst>
      <p:ext uri="{BB962C8B-B14F-4D97-AF65-F5344CB8AC3E}">
        <p14:creationId xmlns:p14="http://schemas.microsoft.com/office/powerpoint/2010/main" val="63232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DCB233-B1EF-4307-AC9D-738F98BEA4C0}"/>
              </a:ext>
            </a:extLst>
          </p:cNvPr>
          <p:cNvSpPr>
            <a:spLocks noGrp="1"/>
          </p:cNvSpPr>
          <p:nvPr>
            <p:ph type="sldNum" sz="quarter" idx="10"/>
          </p:nvPr>
        </p:nvSpPr>
        <p:spPr/>
        <p:txBody>
          <a:bodyPr/>
          <a:lstStyle/>
          <a:p>
            <a:pPr>
              <a:defRPr/>
            </a:pPr>
            <a:fld id="{711C7190-9AC8-425E-9BFB-53B55D98068D}" type="slidenum">
              <a:rPr lang="en-US" altLang="en-US" smtClean="0"/>
              <a:pPr>
                <a:defRPr/>
              </a:pPr>
              <a:t>11</a:t>
            </a:fld>
            <a:endParaRPr lang="en-US" altLang="en-US"/>
          </a:p>
        </p:txBody>
      </p:sp>
      <p:sp>
        <p:nvSpPr>
          <p:cNvPr id="3" name="Content Placeholder 2">
            <a:extLst>
              <a:ext uri="{FF2B5EF4-FFF2-40B4-BE49-F238E27FC236}">
                <a16:creationId xmlns:a16="http://schemas.microsoft.com/office/drawing/2014/main" id="{8A5B092C-D053-42BD-9D39-45A5D3010B9F}"/>
              </a:ext>
            </a:extLst>
          </p:cNvPr>
          <p:cNvSpPr>
            <a:spLocks noGrp="1"/>
          </p:cNvSpPr>
          <p:nvPr>
            <p:ph idx="1"/>
          </p:nvPr>
        </p:nvSpPr>
        <p:spPr/>
        <p:txBody>
          <a:bodyPr anchor="t"/>
          <a:lstStyle/>
          <a:p>
            <a:pPr marL="233045" indent="-233045"/>
            <a:r>
              <a:rPr lang="en-US" b="1" dirty="0"/>
              <a:t>Facilitator: </a:t>
            </a:r>
            <a:r>
              <a:rPr lang="en-US" dirty="0"/>
              <a:t>Provides situation updates and facilitates discussions</a:t>
            </a:r>
            <a:endParaRPr lang="en-US"/>
          </a:p>
          <a:p>
            <a:pPr marL="233045" indent="-233045"/>
            <a:r>
              <a:rPr lang="en-US" b="1" dirty="0"/>
              <a:t>Players: </a:t>
            </a:r>
            <a:r>
              <a:rPr lang="en-US" dirty="0"/>
              <a:t>Respond to the situation presented based on current plans, policies, and procedures</a:t>
            </a:r>
          </a:p>
          <a:p>
            <a:pPr marL="233045" indent="-233045"/>
            <a:r>
              <a:rPr lang="en-US" b="1" dirty="0"/>
              <a:t>Observers: </a:t>
            </a:r>
            <a:r>
              <a:rPr lang="en-US" dirty="0"/>
              <a:t>Visit or view selected segments of the exercise without directly engaging in exercise discussions</a:t>
            </a:r>
          </a:p>
          <a:p>
            <a:pPr marL="233045" indent="-233045"/>
            <a:r>
              <a:rPr lang="en-US" b="1" dirty="0"/>
              <a:t>Support Staff: </a:t>
            </a:r>
            <a:r>
              <a:rPr lang="en-US" dirty="0"/>
              <a:t>Performs administrative and logistical support during the exercise (e.g., registration) </a:t>
            </a:r>
          </a:p>
          <a:p>
            <a:pPr marL="233045" indent="-233045"/>
            <a:r>
              <a:rPr lang="en-US" dirty="0">
                <a:solidFill>
                  <a:srgbClr val="FF0000"/>
                </a:solidFill>
              </a:rPr>
              <a:t>[Insert additional participant roles as appropriate]</a:t>
            </a:r>
          </a:p>
        </p:txBody>
      </p:sp>
      <p:sp>
        <p:nvSpPr>
          <p:cNvPr id="2" name="Title 1">
            <a:extLst>
              <a:ext uri="{FF2B5EF4-FFF2-40B4-BE49-F238E27FC236}">
                <a16:creationId xmlns:a16="http://schemas.microsoft.com/office/drawing/2014/main" id="{D2983BE2-5EF0-4719-A341-169852D2483F}"/>
              </a:ext>
            </a:extLst>
          </p:cNvPr>
          <p:cNvSpPr>
            <a:spLocks noGrp="1"/>
          </p:cNvSpPr>
          <p:nvPr>
            <p:ph type="title"/>
          </p:nvPr>
        </p:nvSpPr>
        <p:spPr>
          <a:xfrm>
            <a:off x="315913" y="0"/>
            <a:ext cx="8294687" cy="1050925"/>
          </a:xfrm>
        </p:spPr>
        <p:txBody>
          <a:bodyPr/>
          <a:lstStyle/>
          <a:p>
            <a:r>
              <a:rPr lang="en-US" dirty="0"/>
              <a:t>Participant Roles and Responsibilities</a:t>
            </a:r>
          </a:p>
        </p:txBody>
      </p:sp>
    </p:spTree>
    <p:extLst>
      <p:ext uri="{BB962C8B-B14F-4D97-AF65-F5344CB8AC3E}">
        <p14:creationId xmlns:p14="http://schemas.microsoft.com/office/powerpoint/2010/main" val="3234382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D56FC6B-E772-4B1B-9673-008BED9C0209}"/>
              </a:ext>
            </a:extLst>
          </p:cNvPr>
          <p:cNvSpPr>
            <a:spLocks noGrp="1"/>
          </p:cNvSpPr>
          <p:nvPr>
            <p:ph type="sldNum" sz="quarter" idx="10"/>
          </p:nvPr>
        </p:nvSpPr>
        <p:spPr/>
        <p:txBody>
          <a:bodyPr/>
          <a:lstStyle/>
          <a:p>
            <a:pPr>
              <a:defRPr/>
            </a:pPr>
            <a:fld id="{711C7190-9AC8-425E-9BFB-53B55D98068D}" type="slidenum">
              <a:rPr lang="en-US" altLang="en-US" smtClean="0"/>
              <a:pPr>
                <a:defRPr/>
              </a:pPr>
              <a:t>12</a:t>
            </a:fld>
            <a:endParaRPr lang="en-US" altLang="en-US"/>
          </a:p>
        </p:txBody>
      </p:sp>
      <p:sp>
        <p:nvSpPr>
          <p:cNvPr id="3" name="Content Placeholder 2">
            <a:extLst>
              <a:ext uri="{FF2B5EF4-FFF2-40B4-BE49-F238E27FC236}">
                <a16:creationId xmlns:a16="http://schemas.microsoft.com/office/drawing/2014/main" id="{81AE860B-0DC4-4802-ADC2-A0CB75ACAA7D}"/>
              </a:ext>
            </a:extLst>
          </p:cNvPr>
          <p:cNvSpPr>
            <a:spLocks noGrp="1"/>
          </p:cNvSpPr>
          <p:nvPr>
            <p:ph idx="1"/>
          </p:nvPr>
        </p:nvSpPr>
        <p:spPr/>
        <p:txBody>
          <a:bodyPr/>
          <a:lstStyle/>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pPr marL="347662" lvl="1" indent="0">
              <a:buNone/>
            </a:pPr>
            <a:endParaRPr lang="en-US" dirty="0">
              <a:solidFill>
                <a:srgbClr val="FF0000"/>
              </a:solidFill>
            </a:endParaRPr>
          </a:p>
        </p:txBody>
      </p:sp>
      <p:sp>
        <p:nvSpPr>
          <p:cNvPr id="2" name="Title 1">
            <a:extLst>
              <a:ext uri="{FF2B5EF4-FFF2-40B4-BE49-F238E27FC236}">
                <a16:creationId xmlns:a16="http://schemas.microsoft.com/office/drawing/2014/main" id="{61045DBF-814C-44B3-82A7-58E814C116E1}"/>
              </a:ext>
            </a:extLst>
          </p:cNvPr>
          <p:cNvSpPr>
            <a:spLocks noGrp="1"/>
          </p:cNvSpPr>
          <p:nvPr>
            <p:ph type="title"/>
          </p:nvPr>
        </p:nvSpPr>
        <p:spPr/>
        <p:txBody>
          <a:bodyPr/>
          <a:lstStyle/>
          <a:p>
            <a:r>
              <a:rPr lang="en-US" dirty="0"/>
              <a:t>Participating Organizations</a:t>
            </a:r>
          </a:p>
        </p:txBody>
      </p:sp>
    </p:spTree>
    <p:extLst>
      <p:ext uri="{BB962C8B-B14F-4D97-AF65-F5344CB8AC3E}">
        <p14:creationId xmlns:p14="http://schemas.microsoft.com/office/powerpoint/2010/main" val="223089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B2FEF7-DD7B-4A46-825D-E5623B7E3723}"/>
              </a:ext>
            </a:extLst>
          </p:cNvPr>
          <p:cNvSpPr>
            <a:spLocks noGrp="1"/>
          </p:cNvSpPr>
          <p:nvPr>
            <p:ph type="sldNum" sz="quarter" idx="10"/>
          </p:nvPr>
        </p:nvSpPr>
        <p:spPr/>
        <p:txBody>
          <a:bodyPr/>
          <a:lstStyle/>
          <a:p>
            <a:pPr>
              <a:defRPr/>
            </a:pPr>
            <a:fld id="{711C7190-9AC8-425E-9BFB-53B55D98068D}" type="slidenum">
              <a:rPr lang="en-US" altLang="en-US" smtClean="0"/>
              <a:pPr>
                <a:defRPr/>
              </a:pPr>
              <a:t>13</a:t>
            </a:fld>
            <a:endParaRPr lang="en-US" altLang="en-US"/>
          </a:p>
        </p:txBody>
      </p:sp>
      <p:sp>
        <p:nvSpPr>
          <p:cNvPr id="3" name="Content Placeholder 2">
            <a:extLst>
              <a:ext uri="{FF2B5EF4-FFF2-40B4-BE49-F238E27FC236}">
                <a16:creationId xmlns:a16="http://schemas.microsoft.com/office/drawing/2014/main" id="{B57BA993-BA99-4FDD-AFE0-6AEB2BDB36FE}"/>
              </a:ext>
            </a:extLst>
          </p:cNvPr>
          <p:cNvSpPr>
            <a:spLocks noGrp="1"/>
          </p:cNvSpPr>
          <p:nvPr>
            <p:ph idx="1"/>
          </p:nvPr>
        </p:nvSpPr>
        <p:spPr/>
        <p:txBody>
          <a:bodyPr/>
          <a:lstStyle/>
          <a:p>
            <a:r>
              <a:rPr lang="en-US" dirty="0"/>
              <a:t>This exercise is being conducted in an </a:t>
            </a:r>
            <a:r>
              <a:rPr lang="en-US" b="1" dirty="0"/>
              <a:t>open, low-stress, no-fault environment</a:t>
            </a:r>
            <a:r>
              <a:rPr lang="en-US" dirty="0"/>
              <a:t>; varying viewpoints, even disagreements, are expected</a:t>
            </a:r>
          </a:p>
          <a:p>
            <a:r>
              <a:rPr lang="en-US" dirty="0"/>
              <a:t>Act in real-world roles for your institution or organization when considering the scenario</a:t>
            </a:r>
          </a:p>
          <a:p>
            <a:r>
              <a:rPr lang="en-US" dirty="0"/>
              <a:t>Decisions are </a:t>
            </a:r>
            <a:r>
              <a:rPr lang="en-US" b="1" dirty="0"/>
              <a:t>not precedent-setting</a:t>
            </a:r>
            <a:r>
              <a:rPr lang="en-US" dirty="0"/>
              <a:t>; this is an open discussion</a:t>
            </a:r>
          </a:p>
          <a:p>
            <a:r>
              <a:rPr lang="en-US" dirty="0"/>
              <a:t>The focus should be on </a:t>
            </a:r>
            <a:r>
              <a:rPr lang="en-US" b="1" dirty="0"/>
              <a:t>identifying suggestions and recommended actions</a:t>
            </a:r>
            <a:r>
              <a:rPr lang="en-US" dirty="0"/>
              <a:t> for improving preparedness, response, and recovery efforts</a:t>
            </a:r>
          </a:p>
          <a:p>
            <a:r>
              <a:rPr lang="en-US" dirty="0">
                <a:solidFill>
                  <a:srgbClr val="FF0000"/>
                </a:solidFill>
              </a:rPr>
              <a:t>[Insert any additional guidelines that may be relevant to the exercise]</a:t>
            </a:r>
          </a:p>
        </p:txBody>
      </p:sp>
      <p:sp>
        <p:nvSpPr>
          <p:cNvPr id="2" name="Title 1">
            <a:extLst>
              <a:ext uri="{FF2B5EF4-FFF2-40B4-BE49-F238E27FC236}">
                <a16:creationId xmlns:a16="http://schemas.microsoft.com/office/drawing/2014/main" id="{0B153294-E90B-4280-A6D6-463964520092}"/>
              </a:ext>
            </a:extLst>
          </p:cNvPr>
          <p:cNvSpPr>
            <a:spLocks noGrp="1"/>
          </p:cNvSpPr>
          <p:nvPr>
            <p:ph type="title"/>
          </p:nvPr>
        </p:nvSpPr>
        <p:spPr/>
        <p:txBody>
          <a:bodyPr/>
          <a:lstStyle/>
          <a:p>
            <a:r>
              <a:rPr lang="en-US" dirty="0"/>
              <a:t>Exercise Guidelines </a:t>
            </a:r>
          </a:p>
        </p:txBody>
      </p:sp>
    </p:spTree>
    <p:extLst>
      <p:ext uri="{BB962C8B-B14F-4D97-AF65-F5344CB8AC3E}">
        <p14:creationId xmlns:p14="http://schemas.microsoft.com/office/powerpoint/2010/main" val="285299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307D8F-F6BA-4C76-A042-EE1C56CF9E6D}"/>
              </a:ext>
            </a:extLst>
          </p:cNvPr>
          <p:cNvSpPr>
            <a:spLocks noGrp="1"/>
          </p:cNvSpPr>
          <p:nvPr>
            <p:ph type="sldNum" sz="quarter" idx="10"/>
          </p:nvPr>
        </p:nvSpPr>
        <p:spPr/>
        <p:txBody>
          <a:bodyPr/>
          <a:lstStyle/>
          <a:p>
            <a:pPr>
              <a:defRPr/>
            </a:pPr>
            <a:fld id="{711C7190-9AC8-425E-9BFB-53B55D98068D}" type="slidenum">
              <a:rPr lang="en-US" altLang="en-US" smtClean="0"/>
              <a:pPr>
                <a:defRPr/>
              </a:pPr>
              <a:t>14</a:t>
            </a:fld>
            <a:endParaRPr lang="en-US" altLang="en-US"/>
          </a:p>
        </p:txBody>
      </p:sp>
      <p:sp>
        <p:nvSpPr>
          <p:cNvPr id="3" name="Content Placeholder 2">
            <a:extLst>
              <a:ext uri="{FF2B5EF4-FFF2-40B4-BE49-F238E27FC236}">
                <a16:creationId xmlns:a16="http://schemas.microsoft.com/office/drawing/2014/main" id="{6542C996-97C9-434A-8E4D-4FC29212E059}"/>
              </a:ext>
            </a:extLst>
          </p:cNvPr>
          <p:cNvSpPr>
            <a:spLocks noGrp="1"/>
          </p:cNvSpPr>
          <p:nvPr>
            <p:ph idx="1"/>
          </p:nvPr>
        </p:nvSpPr>
        <p:spPr/>
        <p:txBody>
          <a:bodyPr anchor="t"/>
          <a:lstStyle/>
          <a:p>
            <a:pPr marL="233045" indent="-233045"/>
            <a:r>
              <a:rPr lang="en-US" sz="2000" dirty="0"/>
              <a:t>The exercise </a:t>
            </a:r>
            <a:r>
              <a:rPr lang="en-US" sz="2000" b="1" dirty="0"/>
              <a:t>scenario is plausible</a:t>
            </a:r>
            <a:r>
              <a:rPr lang="en-US" sz="2000" dirty="0"/>
              <a:t> and events occur as they are presented </a:t>
            </a:r>
            <a:endParaRPr lang="en-US"/>
          </a:p>
          <a:p>
            <a:pPr marL="233045" indent="-233045"/>
            <a:r>
              <a:rPr lang="en-US" sz="2000" dirty="0"/>
              <a:t>Players will use </a:t>
            </a:r>
            <a:r>
              <a:rPr lang="en-US" sz="2000" b="1" dirty="0"/>
              <a:t>existing plans, policies, procedures, and resources </a:t>
            </a:r>
            <a:r>
              <a:rPr lang="en-US" sz="2000" dirty="0"/>
              <a:t>to guide responses</a:t>
            </a:r>
          </a:p>
          <a:p>
            <a:pPr marL="233045" indent="-233045"/>
            <a:r>
              <a:rPr lang="en-US" sz="2000" dirty="0"/>
              <a:t>There is </a:t>
            </a:r>
            <a:r>
              <a:rPr lang="en-US" sz="2000" b="1" dirty="0"/>
              <a:t>no “hidden agenda” </a:t>
            </a:r>
            <a:r>
              <a:rPr lang="en-US" sz="2000" dirty="0"/>
              <a:t>nor are there any trick questions </a:t>
            </a:r>
          </a:p>
          <a:p>
            <a:pPr marL="233045" indent="-233045"/>
            <a:r>
              <a:rPr lang="en-US" sz="2000" dirty="0"/>
              <a:t>The scenario assumes certain player actions as it moves through each phase; players should first discuss the actions stipulated by the scenario</a:t>
            </a:r>
          </a:p>
          <a:p>
            <a:pPr marL="233045" indent="-233045"/>
            <a:r>
              <a:rPr lang="en-US" sz="2000" dirty="0"/>
              <a:t>Players are welcome to engage in </a:t>
            </a:r>
            <a:r>
              <a:rPr lang="en-US" sz="2000" b="1"/>
              <a:t>“what if” discussions </a:t>
            </a:r>
            <a:r>
              <a:rPr lang="en-US" sz="2000"/>
              <a:t>of</a:t>
            </a:r>
            <a:r>
              <a:rPr lang="en-US" sz="2000" dirty="0"/>
              <a:t> alternative scenario conditions </a:t>
            </a:r>
          </a:p>
          <a:p>
            <a:pPr marL="233045" indent="-233045"/>
            <a:r>
              <a:rPr lang="en-US" sz="2000" dirty="0">
                <a:solidFill>
                  <a:srgbClr val="FF0000"/>
                </a:solidFill>
              </a:rPr>
              <a:t>[Insert any additional assumptions or artificialities that may be relevant to the exercise]</a:t>
            </a:r>
          </a:p>
        </p:txBody>
      </p:sp>
      <p:sp>
        <p:nvSpPr>
          <p:cNvPr id="2" name="Title 1">
            <a:extLst>
              <a:ext uri="{FF2B5EF4-FFF2-40B4-BE49-F238E27FC236}">
                <a16:creationId xmlns:a16="http://schemas.microsoft.com/office/drawing/2014/main" id="{E8924D32-EA2C-4128-AA7A-B84092716461}"/>
              </a:ext>
            </a:extLst>
          </p:cNvPr>
          <p:cNvSpPr>
            <a:spLocks noGrp="1"/>
          </p:cNvSpPr>
          <p:nvPr>
            <p:ph type="title"/>
          </p:nvPr>
        </p:nvSpPr>
        <p:spPr/>
        <p:txBody>
          <a:bodyPr/>
          <a:lstStyle/>
          <a:p>
            <a:r>
              <a:rPr lang="en-US" dirty="0"/>
              <a:t>Assumptions and Artificialities</a:t>
            </a:r>
          </a:p>
        </p:txBody>
      </p:sp>
    </p:spTree>
    <p:extLst>
      <p:ext uri="{BB962C8B-B14F-4D97-AF65-F5344CB8AC3E}">
        <p14:creationId xmlns:p14="http://schemas.microsoft.com/office/powerpoint/2010/main" val="92759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C333C-6E71-4CF5-B38E-50190D835617}"/>
              </a:ext>
            </a:extLst>
          </p:cNvPr>
          <p:cNvSpPr>
            <a:spLocks noGrp="1"/>
          </p:cNvSpPr>
          <p:nvPr>
            <p:ph type="sldNum" sz="quarter" idx="10"/>
          </p:nvPr>
        </p:nvSpPr>
        <p:spPr/>
        <p:txBody>
          <a:bodyPr/>
          <a:lstStyle/>
          <a:p>
            <a:pPr>
              <a:defRPr/>
            </a:pPr>
            <a:fld id="{BB727DF1-B45D-4B1C-B6A4-B449F2C0AC69}" type="slidenum">
              <a:rPr lang="en-US" altLang="en-US" smtClean="0"/>
              <a:pPr>
                <a:defRPr/>
              </a:pPr>
              <a:t>15</a:t>
            </a:fld>
            <a:endParaRPr lang="en-US" altLang="en-US"/>
          </a:p>
        </p:txBody>
      </p:sp>
      <p:sp>
        <p:nvSpPr>
          <p:cNvPr id="2" name="Title 1">
            <a:extLst>
              <a:ext uri="{FF2B5EF4-FFF2-40B4-BE49-F238E27FC236}">
                <a16:creationId xmlns:a16="http://schemas.microsoft.com/office/drawing/2014/main" id="{00CA1709-FD30-4F76-BD3B-D631E7FF09AB}"/>
              </a:ext>
            </a:extLst>
          </p:cNvPr>
          <p:cNvSpPr>
            <a:spLocks noGrp="1"/>
          </p:cNvSpPr>
          <p:nvPr>
            <p:ph type="title"/>
          </p:nvPr>
        </p:nvSpPr>
        <p:spPr/>
        <p:txBody>
          <a:bodyPr/>
          <a:lstStyle/>
          <a:p>
            <a:r>
              <a:rPr lang="en-US" sz="5400" dirty="0"/>
              <a:t>Start of Exercise</a:t>
            </a:r>
          </a:p>
        </p:txBody>
      </p:sp>
    </p:spTree>
    <p:extLst>
      <p:ext uri="{BB962C8B-B14F-4D97-AF65-F5344CB8AC3E}">
        <p14:creationId xmlns:p14="http://schemas.microsoft.com/office/powerpoint/2010/main" val="20368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541112-EBE5-4247-9466-4B7FE9ED4960}"/>
              </a:ext>
            </a:extLst>
          </p:cNvPr>
          <p:cNvSpPr>
            <a:spLocks noGrp="1"/>
          </p:cNvSpPr>
          <p:nvPr>
            <p:ph type="sldNum" sz="quarter" idx="10"/>
          </p:nvPr>
        </p:nvSpPr>
        <p:spPr/>
        <p:txBody>
          <a:bodyPr/>
          <a:lstStyle/>
          <a:p>
            <a:pPr>
              <a:defRPr/>
            </a:pPr>
            <a:fld id="{BB727DF1-B45D-4B1C-B6A4-B449F2C0AC69}" type="slidenum">
              <a:rPr lang="en-US" altLang="en-US" smtClean="0"/>
              <a:pPr>
                <a:defRPr/>
              </a:pPr>
              <a:t>16</a:t>
            </a:fld>
            <a:endParaRPr lang="en-US" altLang="en-US"/>
          </a:p>
        </p:txBody>
      </p:sp>
      <p:sp>
        <p:nvSpPr>
          <p:cNvPr id="2" name="Title 1">
            <a:extLst>
              <a:ext uri="{FF2B5EF4-FFF2-40B4-BE49-F238E27FC236}">
                <a16:creationId xmlns:a16="http://schemas.microsoft.com/office/drawing/2014/main" id="{68C239E5-FDC4-4747-9D0E-6ACAF616B973}"/>
              </a:ext>
            </a:extLst>
          </p:cNvPr>
          <p:cNvSpPr>
            <a:spLocks noGrp="1"/>
          </p:cNvSpPr>
          <p:nvPr>
            <p:ph type="title"/>
          </p:nvPr>
        </p:nvSpPr>
        <p:spPr/>
        <p:txBody>
          <a:bodyPr/>
          <a:lstStyle/>
          <a:p>
            <a:r>
              <a:rPr lang="en-US" sz="5400" dirty="0"/>
              <a:t>Module 1: Preparedness</a:t>
            </a:r>
            <a:endParaRPr lang="en-US" dirty="0"/>
          </a:p>
        </p:txBody>
      </p:sp>
    </p:spTree>
    <p:extLst>
      <p:ext uri="{BB962C8B-B14F-4D97-AF65-F5344CB8AC3E}">
        <p14:creationId xmlns:p14="http://schemas.microsoft.com/office/powerpoint/2010/main" val="117404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7BDC9A-BB44-4671-A0BF-D90E00273B2C}"/>
              </a:ext>
            </a:extLst>
          </p:cNvPr>
          <p:cNvSpPr>
            <a:spLocks noGrp="1"/>
          </p:cNvSpPr>
          <p:nvPr>
            <p:ph type="sldNum" sz="quarter" idx="10"/>
          </p:nvPr>
        </p:nvSpPr>
        <p:spPr/>
        <p:txBody>
          <a:bodyPr/>
          <a:lstStyle/>
          <a:p>
            <a:pPr>
              <a:defRPr/>
            </a:pPr>
            <a:fld id="{711C7190-9AC8-425E-9BFB-53B55D98068D}" type="slidenum">
              <a:rPr lang="en-US" altLang="en-US" smtClean="0"/>
              <a:pPr>
                <a:defRPr/>
              </a:pPr>
              <a:t>17</a:t>
            </a:fld>
            <a:endParaRPr lang="en-US" altLang="en-US"/>
          </a:p>
        </p:txBody>
      </p:sp>
      <p:pic>
        <p:nvPicPr>
          <p:cNvPr id="8" name="Picture 7" descr="A large hurricane forms over the ocean as it moves towards land. " title="Hurricane Photo">
            <a:extLst>
              <a:ext uri="{FF2B5EF4-FFF2-40B4-BE49-F238E27FC236}">
                <a16:creationId xmlns:a16="http://schemas.microsoft.com/office/drawing/2014/main" id="{D32ECA24-CA61-4DB8-8779-40AB78B385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700" y="2947243"/>
            <a:ext cx="2743200" cy="1815941"/>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F6F27822-610B-41CF-8444-BAE89CE0B7F6}"/>
              </a:ext>
            </a:extLst>
          </p:cNvPr>
          <p:cNvSpPr txBox="1"/>
          <p:nvPr/>
        </p:nvSpPr>
        <p:spPr>
          <a:xfrm>
            <a:off x="704850" y="2947243"/>
            <a:ext cx="5162550" cy="2539157"/>
          </a:xfrm>
          <a:prstGeom prst="rect">
            <a:avLst/>
          </a:prstGeom>
          <a:noFill/>
        </p:spPr>
        <p:txBody>
          <a:bodyPr wrap="square" rtlCol="0">
            <a:spAutoFit/>
          </a:bodyPr>
          <a:lstStyle/>
          <a:p>
            <a:pPr marL="233363" lvl="0"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The National Weather Service warns that your area will suffer heavy rainfall, high winds, and flooding; a hurricane watch is issued</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Families of students at your institution begin to reach out asking how your institution will protect student health and welfare</a:t>
            </a:r>
          </a:p>
          <a:p>
            <a:endParaRPr lang="en-US" dirty="0">
              <a:solidFill>
                <a:srgbClr val="FF0000"/>
              </a:solidFill>
            </a:endParaRPr>
          </a:p>
        </p:txBody>
      </p:sp>
      <p:sp>
        <p:nvSpPr>
          <p:cNvPr id="6" name="Content Placeholder 5" descr="This image shows the eye of a hurricane. " title="Hurricane Image">
            <a:extLst>
              <a:ext uri="{FF2B5EF4-FFF2-40B4-BE49-F238E27FC236}">
                <a16:creationId xmlns:a16="http://schemas.microsoft.com/office/drawing/2014/main" id="{968B94AC-15EC-4BEC-A128-B8D0800F907B}"/>
              </a:ext>
            </a:extLst>
          </p:cNvPr>
          <p:cNvSpPr>
            <a:spLocks noGrp="1"/>
          </p:cNvSpPr>
          <p:nvPr>
            <p:ph idx="1"/>
          </p:nvPr>
        </p:nvSpPr>
        <p:spPr>
          <a:xfrm>
            <a:off x="723900" y="1295400"/>
            <a:ext cx="8115300" cy="1651843"/>
          </a:xfrm>
        </p:spPr>
        <p:txBody>
          <a:bodyPr/>
          <a:lstStyle/>
          <a:p>
            <a:pPr marL="0" indent="0">
              <a:buNone/>
            </a:pPr>
            <a:r>
              <a:rPr lang="en-US" b="1" dirty="0">
                <a:solidFill>
                  <a:srgbClr val="FF0000"/>
                </a:solidFill>
              </a:rPr>
              <a:t>[Insert Date and Time; 72 Hours Before Landfall]</a:t>
            </a:r>
          </a:p>
          <a:p>
            <a:r>
              <a:rPr lang="en-US" sz="2000" dirty="0"/>
              <a:t>A Category 2 hurricane is tracking towards your area</a:t>
            </a:r>
          </a:p>
          <a:p>
            <a:r>
              <a:rPr lang="en-US" sz="2000" dirty="0"/>
              <a:t>Hurricane track models from the National Hurricane Center indicate the storm will make landfall in your area</a:t>
            </a:r>
          </a:p>
          <a:p>
            <a:endParaRPr lang="en-US" sz="2000" dirty="0"/>
          </a:p>
          <a:p>
            <a:endParaRPr lang="en-US" sz="2000" dirty="0"/>
          </a:p>
          <a:p>
            <a:endParaRPr lang="en-US" sz="2000" dirty="0"/>
          </a:p>
          <a:p>
            <a:pPr marL="0" indent="0">
              <a:buNone/>
            </a:pPr>
            <a:endParaRPr lang="en-US" sz="2000" dirty="0"/>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1: Scenario Overview </a:t>
            </a:r>
          </a:p>
        </p:txBody>
      </p:sp>
    </p:spTree>
    <p:extLst>
      <p:ext uri="{BB962C8B-B14F-4D97-AF65-F5344CB8AC3E}">
        <p14:creationId xmlns:p14="http://schemas.microsoft.com/office/powerpoint/2010/main" val="107348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39FD87-ADC8-487B-B927-15DCBCEDCBA3}"/>
              </a:ext>
            </a:extLst>
          </p:cNvPr>
          <p:cNvSpPr>
            <a:spLocks noGrp="1"/>
          </p:cNvSpPr>
          <p:nvPr>
            <p:ph type="sldNum" sz="quarter" idx="10"/>
          </p:nvPr>
        </p:nvSpPr>
        <p:spPr/>
        <p:txBody>
          <a:bodyPr/>
          <a:lstStyle/>
          <a:p>
            <a:pPr>
              <a:defRPr/>
            </a:pPr>
            <a:fld id="{711C7190-9AC8-425E-9BFB-53B55D98068D}" type="slidenum">
              <a:rPr lang="en-US" altLang="en-US" smtClean="0"/>
              <a:pPr>
                <a:defRPr/>
              </a:pPr>
              <a:t>18</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7581900" cy="4351338"/>
          </a:xfrm>
        </p:spPr>
        <p:txBody>
          <a:bodyPr/>
          <a:lstStyle/>
          <a:p>
            <a:pPr marL="0" lvl="0" indent="0">
              <a:buNone/>
            </a:pPr>
            <a:r>
              <a:rPr lang="en-US" b="1" dirty="0">
                <a:solidFill>
                  <a:srgbClr val="FF0000"/>
                </a:solidFill>
              </a:rPr>
              <a:t>[Insert Date and Time; 24 Hours Before Landfall]</a:t>
            </a:r>
          </a:p>
          <a:p>
            <a:r>
              <a:rPr lang="en-US" sz="2000" dirty="0"/>
              <a:t>Other institutions in your area begin cancelling classes, athletic events, and social functions</a:t>
            </a:r>
          </a:p>
          <a:p>
            <a:r>
              <a:rPr lang="en-US" sz="2000" dirty="0"/>
              <a:t>Faculty and students express concern over the impact of potential power outages on their research equipment and lab materials</a:t>
            </a: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294687" cy="1050925"/>
          </a:xfrm>
        </p:spPr>
        <p:txBody>
          <a:bodyPr/>
          <a:lstStyle/>
          <a:p>
            <a:r>
              <a:rPr lang="en-US" dirty="0"/>
              <a:t>Module 1: Scenario Overview (cont.)</a:t>
            </a:r>
          </a:p>
        </p:txBody>
      </p:sp>
    </p:spTree>
    <p:extLst>
      <p:ext uri="{BB962C8B-B14F-4D97-AF65-F5344CB8AC3E}">
        <p14:creationId xmlns:p14="http://schemas.microsoft.com/office/powerpoint/2010/main" val="244007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3526CA-BA3A-47AD-9C85-B26B2BE57537}"/>
              </a:ext>
            </a:extLst>
          </p:cNvPr>
          <p:cNvSpPr>
            <a:spLocks noGrp="1"/>
          </p:cNvSpPr>
          <p:nvPr>
            <p:ph type="sldNum" sz="quarter" idx="10"/>
          </p:nvPr>
        </p:nvSpPr>
        <p:spPr/>
        <p:txBody>
          <a:bodyPr/>
          <a:lstStyle/>
          <a:p>
            <a:pPr>
              <a:defRPr/>
            </a:pPr>
            <a:fld id="{711C7190-9AC8-425E-9BFB-53B55D98068D}" type="slidenum">
              <a:rPr lang="en-US" altLang="en-US" smtClean="0"/>
              <a:pPr>
                <a:defRPr/>
              </a:pPr>
              <a:t>19</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indent="-457200">
              <a:buFont typeface="+mj-lt"/>
              <a:buAutoNum type="arabicPeriod"/>
            </a:pPr>
            <a:r>
              <a:rPr lang="en-US" sz="2000" dirty="0"/>
              <a:t>What plans, policies, and procedures does your institution have in place to prepare for an approaching hurricane?</a:t>
            </a:r>
          </a:p>
          <a:p>
            <a:pPr marL="457200" indent="-457200">
              <a:buFont typeface="+mj-lt"/>
              <a:buAutoNum type="arabicPeriod"/>
            </a:pPr>
            <a:r>
              <a:rPr lang="en-US" sz="2000" dirty="0"/>
              <a:t>What are your institution’s initial priorities? </a:t>
            </a:r>
          </a:p>
          <a:p>
            <a:pPr marL="457200" indent="-457200">
              <a:buFont typeface="+mj-lt"/>
              <a:buAutoNum type="arabicPeriod"/>
            </a:pPr>
            <a:r>
              <a:rPr lang="en-US" sz="2000" dirty="0"/>
              <a:t>How would your institution establish a command structure to coordinate your preparedness efforts?</a:t>
            </a:r>
          </a:p>
          <a:p>
            <a:pPr marL="457200" indent="-457200">
              <a:buFont typeface="+mj-lt"/>
              <a:buAutoNum type="arabicPeriod"/>
            </a:pPr>
            <a:r>
              <a:rPr lang="en-US" sz="2000" dirty="0"/>
              <a:t>What resource gaps could limit your institution’s ability to prepare for a hurricane? </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(1/4)</a:t>
            </a:r>
          </a:p>
        </p:txBody>
      </p:sp>
    </p:spTree>
    <p:extLst>
      <p:ext uri="{BB962C8B-B14F-4D97-AF65-F5344CB8AC3E}">
        <p14:creationId xmlns:p14="http://schemas.microsoft.com/office/powerpoint/2010/main" val="71895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40FF8F-645B-460C-BE50-0B77AB8AD8C4}"/>
              </a:ext>
            </a:extLst>
          </p:cNvPr>
          <p:cNvSpPr txBox="1"/>
          <p:nvPr/>
        </p:nvSpPr>
        <p:spPr>
          <a:xfrm>
            <a:off x="1257300" y="5939135"/>
            <a:ext cx="6629400" cy="461665"/>
          </a:xfrm>
          <a:prstGeom prst="rect">
            <a:avLst/>
          </a:prstGeom>
          <a:noFill/>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**Delete slide prior to conduct**</a:t>
            </a:r>
          </a:p>
        </p:txBody>
      </p:sp>
      <p:sp>
        <p:nvSpPr>
          <p:cNvPr id="3" name="Text Placeholder 2">
            <a:extLst>
              <a:ext uri="{FF2B5EF4-FFF2-40B4-BE49-F238E27FC236}">
                <a16:creationId xmlns:a16="http://schemas.microsoft.com/office/drawing/2014/main" id="{B7169E69-451B-47E7-B1C8-D3B58E0E23A9}"/>
              </a:ext>
            </a:extLst>
          </p:cNvPr>
          <p:cNvSpPr>
            <a:spLocks noGrp="1"/>
          </p:cNvSpPr>
          <p:nvPr>
            <p:ph type="body" sz="quarter" idx="10"/>
          </p:nvPr>
        </p:nvSpPr>
        <p:spPr/>
        <p:txBody>
          <a:bodyPr/>
          <a:lstStyle/>
          <a:p>
            <a:pPr marL="233363" lvl="0" indent="-233363" eaLnBrk="0" fontAlgn="base" hangingPunct="0">
              <a:lnSpc>
                <a:spcPct val="100000"/>
              </a:lnSpc>
              <a:buClr>
                <a:srgbClr val="B0B1B3"/>
              </a:buClr>
            </a:pPr>
            <a:r>
              <a:rPr lang="en-US" dirty="0">
                <a:solidFill>
                  <a:srgbClr val="FFFFFF"/>
                </a:solidFill>
              </a:rPr>
              <a:t>The purpose of this Exercise Conduct Briefing is to provide a baseline exercise document that institutions of higher education can use to assess their emergency plans, policies, and procedures</a:t>
            </a:r>
          </a:p>
          <a:p>
            <a:pPr marL="233363" lvl="0" indent="-233363" eaLnBrk="0" fontAlgn="base" hangingPunct="0">
              <a:lnSpc>
                <a:spcPct val="100000"/>
              </a:lnSpc>
              <a:buClr>
                <a:srgbClr val="B0B1B3"/>
              </a:buClr>
            </a:pPr>
            <a:r>
              <a:rPr lang="en-US" dirty="0">
                <a:solidFill>
                  <a:srgbClr val="FFFFFF"/>
                </a:solidFill>
              </a:rPr>
              <a:t>The sample content contained in this document can be tailored as necessary by filling in all </a:t>
            </a:r>
            <a:r>
              <a:rPr lang="en-US" dirty="0">
                <a:solidFill>
                  <a:srgbClr val="FF0000"/>
                </a:solidFill>
              </a:rPr>
              <a:t>[bracketed content that is highlighted in red]</a:t>
            </a:r>
          </a:p>
          <a:p>
            <a:pPr marL="233363" lvl="0" indent="-233363" eaLnBrk="0" fontAlgn="base" hangingPunct="0">
              <a:lnSpc>
                <a:spcPct val="100000"/>
              </a:lnSpc>
              <a:buClr>
                <a:srgbClr val="B0B1B3"/>
              </a:buClr>
            </a:pPr>
            <a:r>
              <a:rPr lang="en-US" dirty="0">
                <a:solidFill>
                  <a:srgbClr val="FFFFFF"/>
                </a:solidFill>
              </a:rPr>
              <a:t>To insert the sponsoring organization’s logo, navigate to the “View” menu and select “Slide Master”</a:t>
            </a:r>
          </a:p>
          <a:p>
            <a:pPr marL="233363" lvl="0" indent="-233363" eaLnBrk="0" fontAlgn="base" hangingPunct="0">
              <a:lnSpc>
                <a:spcPct val="100000"/>
              </a:lnSpc>
              <a:buClr>
                <a:srgbClr val="B0B1B3"/>
              </a:buClr>
            </a:pPr>
            <a:r>
              <a:rPr lang="en-US" dirty="0">
                <a:solidFill>
                  <a:srgbClr val="FFFFFF"/>
                </a:solidFill>
              </a:rPr>
              <a:t>This briefing is to be used in tandem with the Hurricane Situation Manual and Facilitator Guide so any changes made to this briefing will need to be aligned with those documents</a:t>
            </a:r>
          </a:p>
          <a:p>
            <a:endParaRPr lang="en-US" dirty="0"/>
          </a:p>
        </p:txBody>
      </p:sp>
      <p:sp>
        <p:nvSpPr>
          <p:cNvPr id="2" name="Title 1">
            <a:extLst>
              <a:ext uri="{FF2B5EF4-FFF2-40B4-BE49-F238E27FC236}">
                <a16:creationId xmlns:a16="http://schemas.microsoft.com/office/drawing/2014/main" id="{8477BF88-E9DA-47E6-B501-C7DF73EE5914}"/>
              </a:ext>
            </a:extLst>
          </p:cNvPr>
          <p:cNvSpPr>
            <a:spLocks noGrp="1"/>
          </p:cNvSpPr>
          <p:nvPr>
            <p:ph type="title"/>
          </p:nvPr>
        </p:nvSpPr>
        <p:spPr/>
        <p:txBody>
          <a:bodyPr/>
          <a:lstStyle/>
          <a:p>
            <a:r>
              <a:rPr lang="en-US" dirty="0"/>
              <a:t>READ FIRST</a:t>
            </a:r>
          </a:p>
        </p:txBody>
      </p:sp>
    </p:spTree>
    <p:extLst>
      <p:ext uri="{BB962C8B-B14F-4D97-AF65-F5344CB8AC3E}">
        <p14:creationId xmlns:p14="http://schemas.microsoft.com/office/powerpoint/2010/main" val="202912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3C2C49-D7B1-4DFC-9510-FAD799C3DF5F}"/>
              </a:ext>
            </a:extLst>
          </p:cNvPr>
          <p:cNvSpPr>
            <a:spLocks noGrp="1"/>
          </p:cNvSpPr>
          <p:nvPr>
            <p:ph type="sldNum" sz="quarter" idx="10"/>
          </p:nvPr>
        </p:nvSpPr>
        <p:spPr/>
        <p:txBody>
          <a:bodyPr/>
          <a:lstStyle/>
          <a:p>
            <a:pPr>
              <a:defRPr/>
            </a:pPr>
            <a:fld id="{711C7190-9AC8-425E-9BFB-53B55D98068D}" type="slidenum">
              <a:rPr lang="en-US" altLang="en-US" smtClean="0"/>
              <a:pPr>
                <a:defRPr/>
              </a:pPr>
              <a:t>20</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a:t>
            </a:r>
          </a:p>
          <a:p>
            <a:pPr marL="457200" indent="-457200">
              <a:buFont typeface="+mj-lt"/>
              <a:buAutoNum type="arabicPeriod"/>
            </a:pPr>
            <a:r>
              <a:rPr lang="en-US" sz="2000" dirty="0"/>
              <a:t>What plans, policies, and procedures does your institution have in place to mitigate the disruption of essential campus services? </a:t>
            </a:r>
          </a:p>
          <a:p>
            <a:pPr marL="457200" indent="-457200">
              <a:buFont typeface="+mj-lt"/>
              <a:buAutoNum type="arabicPeriod"/>
            </a:pPr>
            <a:r>
              <a:rPr lang="en-US" sz="2000" dirty="0"/>
              <a:t>What risks does a hurricane pose to your institution’s facilities?</a:t>
            </a:r>
          </a:p>
          <a:p>
            <a:pPr marL="457200" indent="-457200">
              <a:buFont typeface="+mj-lt"/>
              <a:buAutoNum type="arabicPeriod"/>
            </a:pPr>
            <a:r>
              <a:rPr lang="en-US" sz="2000" dirty="0"/>
              <a:t>Is your institution equipped to serve as an emergency shelter?</a:t>
            </a:r>
          </a:p>
          <a:p>
            <a:pPr marL="457200" indent="-457200">
              <a:buFont typeface="+mj-lt"/>
              <a:buAutoNum type="arabicPeriod"/>
            </a:pPr>
            <a:r>
              <a:rPr lang="en-US" sz="2000" dirty="0"/>
              <a:t>What are your institution’s plans, policies, and procedures for conducting an evacuation? </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(2/4)</a:t>
            </a:r>
          </a:p>
        </p:txBody>
      </p:sp>
    </p:spTree>
    <p:extLst>
      <p:ext uri="{BB962C8B-B14F-4D97-AF65-F5344CB8AC3E}">
        <p14:creationId xmlns:p14="http://schemas.microsoft.com/office/powerpoint/2010/main" val="409055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D02E2A4-1D7B-4E48-9FBC-2403DF4CFEB8}"/>
              </a:ext>
            </a:extLst>
          </p:cNvPr>
          <p:cNvSpPr>
            <a:spLocks noGrp="1"/>
          </p:cNvSpPr>
          <p:nvPr>
            <p:ph type="sldNum" sz="quarter" idx="10"/>
          </p:nvPr>
        </p:nvSpPr>
        <p:spPr/>
        <p:txBody>
          <a:bodyPr/>
          <a:lstStyle/>
          <a:p>
            <a:pPr>
              <a:defRPr/>
            </a:pPr>
            <a:fld id="{711C7190-9AC8-425E-9BFB-53B55D98068D}" type="slidenum">
              <a:rPr lang="en-US" altLang="en-US" smtClean="0"/>
              <a:pPr>
                <a:defRPr/>
              </a:pPr>
              <a:t>21</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Infrastructure Systems</a:t>
            </a:r>
          </a:p>
          <a:p>
            <a:pPr marL="457200" lvl="0" indent="-457200">
              <a:buFont typeface="+mj-lt"/>
              <a:buAutoNum type="arabicPeriod"/>
            </a:pPr>
            <a:r>
              <a:rPr lang="en-US" sz="2000" dirty="0"/>
              <a:t>What risks does a hurricane pose to your institution’s key infrastructure (e.g., campus facilities)?</a:t>
            </a:r>
          </a:p>
          <a:p>
            <a:pPr marL="457200" lvl="0" indent="-457200">
              <a:buFont typeface="+mj-lt"/>
              <a:buAutoNum type="arabicPeriod"/>
            </a:pPr>
            <a:r>
              <a:rPr lang="en-US" sz="2000" dirty="0"/>
              <a:t>What steps can your institution take to protect your critical infrastructure?</a:t>
            </a:r>
          </a:p>
          <a:p>
            <a:pPr marL="457200" lvl="0" indent="-457200">
              <a:buFont typeface="+mj-lt"/>
              <a:buAutoNum type="arabicPeriod"/>
            </a:pPr>
            <a:r>
              <a:rPr lang="en-US" sz="2000" dirty="0"/>
              <a:t>What plans, policies, and procedures does your institution have in place to mitigate a temporary loss off critical infrastructure? </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(3/4)</a:t>
            </a:r>
          </a:p>
        </p:txBody>
      </p:sp>
    </p:spTree>
    <p:extLst>
      <p:ext uri="{BB962C8B-B14F-4D97-AF65-F5344CB8AC3E}">
        <p14:creationId xmlns:p14="http://schemas.microsoft.com/office/powerpoint/2010/main" val="249616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1EDF73-0AB3-4EE3-BB61-1A665807098F}"/>
              </a:ext>
            </a:extLst>
          </p:cNvPr>
          <p:cNvSpPr>
            <a:spLocks noGrp="1"/>
          </p:cNvSpPr>
          <p:nvPr>
            <p:ph type="sldNum" sz="quarter" idx="10"/>
          </p:nvPr>
        </p:nvSpPr>
        <p:spPr/>
        <p:txBody>
          <a:bodyPr/>
          <a:lstStyle/>
          <a:p>
            <a:pPr>
              <a:defRPr/>
            </a:pPr>
            <a:fld id="{711C7190-9AC8-425E-9BFB-53B55D98068D}" type="slidenum">
              <a:rPr lang="en-US" altLang="en-US" smtClean="0"/>
              <a:pPr>
                <a:defRPr/>
              </a:pPr>
              <a:t>22</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sz="2000" b="1" dirty="0"/>
              <a:t>Public Information and Warning</a:t>
            </a:r>
          </a:p>
          <a:p>
            <a:pPr marL="457200" indent="-457200">
              <a:buFont typeface="+mj-lt"/>
              <a:buAutoNum type="arabicPeriod"/>
            </a:pPr>
            <a:r>
              <a:rPr lang="en-US" sz="1800" dirty="0"/>
              <a:t>What plans, policies, and procedures does your institution have in place to guide your internal and external communications strategies? </a:t>
            </a:r>
          </a:p>
          <a:p>
            <a:pPr marL="457200" indent="-457200">
              <a:buFont typeface="+mj-lt"/>
              <a:buAutoNum type="arabicPeriod"/>
            </a:pPr>
            <a:r>
              <a:rPr lang="en-US" sz="1800" dirty="0"/>
              <a:t>How and when does your institution issue warnings, alerts, and other emergency messaging? </a:t>
            </a:r>
          </a:p>
          <a:p>
            <a:pPr marL="457200" indent="-457200">
              <a:buFont typeface="+mj-lt"/>
              <a:buAutoNum type="arabicPeriod"/>
            </a:pPr>
            <a:r>
              <a:rPr lang="en-US" sz="1800" dirty="0"/>
              <a:t>What individual, office, or department coordinates and delivers your institution’s public messaging? </a:t>
            </a:r>
          </a:p>
          <a:p>
            <a:pPr marL="457200" indent="-457200">
              <a:buFont typeface="+mj-lt"/>
              <a:buAutoNum type="arabicPeriod" startAt="4"/>
            </a:pPr>
            <a:r>
              <a:rPr lang="en-US" sz="1800" dirty="0"/>
              <a:t>How does your institution encourage students, faculty, and staff to take individual steps to mitigate the potential impacts of a hurricane? </a:t>
            </a:r>
          </a:p>
          <a:p>
            <a:pPr marL="457200" indent="-457200">
              <a:buFont typeface="+mj-lt"/>
              <a:buAutoNum type="arabicPeriod" startAt="4"/>
            </a:pPr>
            <a:r>
              <a:rPr lang="en-US" sz="1800" dirty="0"/>
              <a:t>How will your institution use social media platforms in support of incident communications and public messaging? </a:t>
            </a:r>
          </a:p>
          <a:p>
            <a:pPr marL="457200" indent="-457200">
              <a:buFont typeface="+mj-lt"/>
              <a:buAutoNum type="arabicPeriod" startAt="4"/>
            </a:pPr>
            <a:r>
              <a:rPr lang="en-US" sz="1800" dirty="0">
                <a:solidFill>
                  <a:srgbClr val="FF0000"/>
                </a:solidFill>
              </a:rPr>
              <a:t>[Insert additional discussion questions as appropriate]</a:t>
            </a:r>
          </a:p>
          <a:p>
            <a:pPr marL="457200" indent="-457200">
              <a:buFont typeface="+mj-lt"/>
              <a:buAutoNum type="arabicPeriod"/>
            </a:pPr>
            <a:endParaRPr lang="en-US" sz="2000" dirty="0"/>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(4/4)</a:t>
            </a:r>
          </a:p>
        </p:txBody>
      </p:sp>
    </p:spTree>
    <p:extLst>
      <p:ext uri="{BB962C8B-B14F-4D97-AF65-F5344CB8AC3E}">
        <p14:creationId xmlns:p14="http://schemas.microsoft.com/office/powerpoint/2010/main" val="41702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52F10B-F43C-45AB-8296-EA06070E0EFE}"/>
              </a:ext>
            </a:extLst>
          </p:cNvPr>
          <p:cNvSpPr>
            <a:spLocks noGrp="1"/>
          </p:cNvSpPr>
          <p:nvPr>
            <p:ph type="sldNum" sz="quarter" idx="10"/>
          </p:nvPr>
        </p:nvSpPr>
        <p:spPr/>
        <p:txBody>
          <a:bodyPr/>
          <a:lstStyle/>
          <a:p>
            <a:pPr>
              <a:defRPr/>
            </a:pPr>
            <a:fld id="{BB727DF1-B45D-4B1C-B6A4-B449F2C0AC69}" type="slidenum">
              <a:rPr lang="en-US" altLang="en-US" smtClean="0"/>
              <a:pPr>
                <a:defRPr/>
              </a:pPr>
              <a:t>23</a:t>
            </a:fld>
            <a:endParaRPr lang="en-US" altLang="en-US"/>
          </a:p>
        </p:txBody>
      </p:sp>
      <p:sp>
        <p:nvSpPr>
          <p:cNvPr id="2" name="Title 1">
            <a:extLst>
              <a:ext uri="{FF2B5EF4-FFF2-40B4-BE49-F238E27FC236}">
                <a16:creationId xmlns:a16="http://schemas.microsoft.com/office/drawing/2014/main" id="{31F14C34-14DF-4F2C-8020-3445AE7CB2D0}"/>
              </a:ext>
            </a:extLst>
          </p:cNvPr>
          <p:cNvSpPr>
            <a:spLocks noGrp="1"/>
          </p:cNvSpPr>
          <p:nvPr>
            <p:ph type="title"/>
          </p:nvPr>
        </p:nvSpPr>
        <p:spPr/>
        <p:txBody>
          <a:bodyPr/>
          <a:lstStyle/>
          <a:p>
            <a:r>
              <a:rPr lang="en-US" sz="5400" dirty="0"/>
              <a:t>Break</a:t>
            </a:r>
          </a:p>
        </p:txBody>
      </p:sp>
    </p:spTree>
    <p:extLst>
      <p:ext uri="{BB962C8B-B14F-4D97-AF65-F5344CB8AC3E}">
        <p14:creationId xmlns:p14="http://schemas.microsoft.com/office/powerpoint/2010/main" val="3444537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8F473-4F2E-4200-A6E6-ED5ED0D254E2}"/>
              </a:ext>
            </a:extLst>
          </p:cNvPr>
          <p:cNvSpPr>
            <a:spLocks noGrp="1"/>
          </p:cNvSpPr>
          <p:nvPr>
            <p:ph type="sldNum" sz="quarter" idx="10"/>
          </p:nvPr>
        </p:nvSpPr>
        <p:spPr/>
        <p:txBody>
          <a:bodyPr/>
          <a:lstStyle/>
          <a:p>
            <a:pPr>
              <a:defRPr/>
            </a:pPr>
            <a:fld id="{BB727DF1-B45D-4B1C-B6A4-B449F2C0AC69}" type="slidenum">
              <a:rPr lang="en-US" altLang="en-US" smtClean="0"/>
              <a:pPr>
                <a:defRPr/>
              </a:pPr>
              <a:t>24</a:t>
            </a:fld>
            <a:endParaRPr lang="en-US" altLang="en-US"/>
          </a:p>
        </p:txBody>
      </p:sp>
      <p:sp>
        <p:nvSpPr>
          <p:cNvPr id="2" name="Title 1">
            <a:extLst>
              <a:ext uri="{FF2B5EF4-FFF2-40B4-BE49-F238E27FC236}">
                <a16:creationId xmlns:a16="http://schemas.microsoft.com/office/drawing/2014/main" id="{AF11F316-FC0F-44A8-ABFF-B5807410B254}"/>
              </a:ext>
            </a:extLst>
          </p:cNvPr>
          <p:cNvSpPr>
            <a:spLocks noGrp="1"/>
          </p:cNvSpPr>
          <p:nvPr>
            <p:ph type="title"/>
          </p:nvPr>
        </p:nvSpPr>
        <p:spPr/>
        <p:txBody>
          <a:bodyPr/>
          <a:lstStyle/>
          <a:p>
            <a:r>
              <a:rPr lang="en-US" dirty="0"/>
              <a:t>Module 2: Response</a:t>
            </a:r>
          </a:p>
        </p:txBody>
      </p:sp>
    </p:spTree>
    <p:extLst>
      <p:ext uri="{BB962C8B-B14F-4D97-AF65-F5344CB8AC3E}">
        <p14:creationId xmlns:p14="http://schemas.microsoft.com/office/powerpoint/2010/main" val="2694255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25</a:t>
            </a:fld>
            <a:endParaRPr lang="en-US" altLang="en-US"/>
          </a:p>
        </p:txBody>
      </p:sp>
      <p:pic>
        <p:nvPicPr>
          <p:cNvPr id="4" name="Picture 3" descr="Two men use chainsaws to chop up a tree that has fallen as a result of strong winds and rain. " title="Image of Storm Damage on Campus">
            <a:extLst>
              <a:ext uri="{FF2B5EF4-FFF2-40B4-BE49-F238E27FC236}">
                <a16:creationId xmlns:a16="http://schemas.microsoft.com/office/drawing/2014/main" id="{73D857CF-9710-4710-BE59-9EAE3180E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158" y="2133600"/>
            <a:ext cx="2750515" cy="1828800"/>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D2E6BF1B-4495-458E-B3D9-AB5599E23519}"/>
              </a:ext>
            </a:extLst>
          </p:cNvPr>
          <p:cNvSpPr/>
          <p:nvPr/>
        </p:nvSpPr>
        <p:spPr>
          <a:xfrm>
            <a:off x="699836" y="4419600"/>
            <a:ext cx="7605963" cy="400110"/>
          </a:xfrm>
          <a:prstGeom prst="rect">
            <a:avLst/>
          </a:prstGeom>
        </p:spPr>
        <p:txBody>
          <a:bodyPr wrap="square">
            <a:spAutoFit/>
          </a:bodyPr>
          <a:lstStyle/>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Flood affects several first-floor student housing facilities</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4914900" cy="3124200"/>
          </a:xfrm>
        </p:spPr>
        <p:txBody>
          <a:bodyPr/>
          <a:lstStyle/>
          <a:p>
            <a:pPr marL="0" lvl="0" indent="0">
              <a:buNone/>
            </a:pPr>
            <a:r>
              <a:rPr lang="en-US" b="1" dirty="0">
                <a:solidFill>
                  <a:srgbClr val="FF0000"/>
                </a:solidFill>
              </a:rPr>
              <a:t>[Insert Date and Time; Landfall]</a:t>
            </a:r>
            <a:endParaRPr lang="en-US" b="1" dirty="0"/>
          </a:p>
          <a:p>
            <a:r>
              <a:rPr lang="en-US" sz="2000" dirty="0"/>
              <a:t>The hurricane makes landfall as a Category 1 storm</a:t>
            </a:r>
          </a:p>
          <a:p>
            <a:r>
              <a:rPr lang="en-US" sz="2000" dirty="0"/>
              <a:t>Roadways are flooded and trees have fallen, causing power outages across campus</a:t>
            </a:r>
          </a:p>
          <a:p>
            <a:r>
              <a:rPr lang="en-US" sz="2000" dirty="0"/>
              <a:t>Hurricane-force winds and broken branches damage multiple academic and administrative buildings</a:t>
            </a: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 (1/3)</a:t>
            </a:r>
          </a:p>
        </p:txBody>
      </p:sp>
    </p:spTree>
    <p:extLst>
      <p:ext uri="{BB962C8B-B14F-4D97-AF65-F5344CB8AC3E}">
        <p14:creationId xmlns:p14="http://schemas.microsoft.com/office/powerpoint/2010/main" val="62965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E94DD1-B3CD-408A-A8D7-2AB9981A747B}"/>
              </a:ext>
            </a:extLst>
          </p:cNvPr>
          <p:cNvSpPr>
            <a:spLocks noGrp="1"/>
          </p:cNvSpPr>
          <p:nvPr>
            <p:ph type="sldNum" sz="quarter" idx="10"/>
          </p:nvPr>
        </p:nvSpPr>
        <p:spPr/>
        <p:txBody>
          <a:bodyPr/>
          <a:lstStyle/>
          <a:p>
            <a:pPr>
              <a:defRPr/>
            </a:pPr>
            <a:fld id="{711C7190-9AC8-425E-9BFB-53B55D98068D}" type="slidenum">
              <a:rPr lang="en-US" altLang="en-US" smtClean="0"/>
              <a:pPr>
                <a:defRPr/>
              </a:pPr>
              <a:t>26</a:t>
            </a:fld>
            <a:endParaRPr lang="en-US" altLang="en-US"/>
          </a:p>
        </p:txBody>
      </p:sp>
      <p:pic>
        <p:nvPicPr>
          <p:cNvPr id="8" name="Picture 7" descr="Heavy rains fall in a park. " title="Image of Rain and Flooding ">
            <a:extLst>
              <a:ext uri="{FF2B5EF4-FFF2-40B4-BE49-F238E27FC236}">
                <a16:creationId xmlns:a16="http://schemas.microsoft.com/office/drawing/2014/main" id="{F8CD66F5-01CA-414B-B02E-95C85D8A6A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0875" y="1654949"/>
            <a:ext cx="2919725" cy="1946483"/>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759F16AA-9984-4212-801F-2821FE539BEF}"/>
              </a:ext>
            </a:extLst>
          </p:cNvPr>
          <p:cNvSpPr/>
          <p:nvPr/>
        </p:nvSpPr>
        <p:spPr>
          <a:xfrm>
            <a:off x="723900" y="4156824"/>
            <a:ext cx="7677150" cy="1169551"/>
          </a:xfrm>
          <a:prstGeom prst="rect">
            <a:avLst/>
          </a:prstGeom>
        </p:spPr>
        <p:txBody>
          <a:bodyPr wrap="square">
            <a:spAutoFit/>
          </a:bodyPr>
          <a:lstStyle/>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Local officials warn people not to drink the public water, which might have become contaminated during the storm</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Law enforcement provides notification of curfews and road closures</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4991100" cy="2743200"/>
          </a:xfrm>
        </p:spPr>
        <p:txBody>
          <a:bodyPr/>
          <a:lstStyle/>
          <a:p>
            <a:pPr marL="0" lvl="0" indent="0">
              <a:buNone/>
            </a:pPr>
            <a:r>
              <a:rPr lang="en-US" b="1" dirty="0">
                <a:solidFill>
                  <a:srgbClr val="FF0000"/>
                </a:solidFill>
              </a:rPr>
              <a:t>[Insert Date and Time; 36 Hours After Landfall]</a:t>
            </a:r>
          </a:p>
          <a:p>
            <a:r>
              <a:rPr lang="en-US" sz="2000" dirty="0"/>
              <a:t>The hurricane weakens to a tropical storm</a:t>
            </a:r>
          </a:p>
          <a:p>
            <a:r>
              <a:rPr lang="en-US" sz="2000" dirty="0"/>
              <a:t>Your institution received 10 inches of rain and experienced winds of up to 75 mph</a:t>
            </a:r>
          </a:p>
          <a:p>
            <a:r>
              <a:rPr lang="en-US" sz="2000" dirty="0"/>
              <a:t>Utility companies estimate that power outages will continue for 3 to 5 days</a:t>
            </a: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 (2/3)</a:t>
            </a:r>
          </a:p>
        </p:txBody>
      </p:sp>
    </p:spTree>
    <p:extLst>
      <p:ext uri="{BB962C8B-B14F-4D97-AF65-F5344CB8AC3E}">
        <p14:creationId xmlns:p14="http://schemas.microsoft.com/office/powerpoint/2010/main" val="1216272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932168-45E9-4B7E-9808-4A6040EE2EDB}"/>
              </a:ext>
            </a:extLst>
          </p:cNvPr>
          <p:cNvSpPr>
            <a:spLocks noGrp="1"/>
          </p:cNvSpPr>
          <p:nvPr>
            <p:ph type="sldNum" sz="quarter" idx="10"/>
          </p:nvPr>
        </p:nvSpPr>
        <p:spPr/>
        <p:txBody>
          <a:bodyPr/>
          <a:lstStyle/>
          <a:p>
            <a:pPr>
              <a:defRPr/>
            </a:pPr>
            <a:fld id="{711C7190-9AC8-425E-9BFB-53B55D98068D}" type="slidenum">
              <a:rPr lang="en-US" altLang="en-US" smtClean="0"/>
              <a:pPr>
                <a:defRPr/>
              </a:pPr>
              <a:t>27</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p:txBody>
          <a:bodyPr/>
          <a:lstStyle/>
          <a:p>
            <a:pPr marL="0" lvl="0" indent="0">
              <a:buNone/>
            </a:pPr>
            <a:r>
              <a:rPr lang="en-US" b="1" dirty="0">
                <a:solidFill>
                  <a:srgbClr val="FF0000"/>
                </a:solidFill>
              </a:rPr>
              <a:t>[Insert Date and Time; 48 Hours After Landfall]</a:t>
            </a:r>
          </a:p>
          <a:p>
            <a:r>
              <a:rPr lang="en-US" sz="2000" dirty="0"/>
              <a:t>Multiple students and members of staff suffered fatal injuries in the storm and several dozen students are hospitalized</a:t>
            </a:r>
          </a:p>
          <a:p>
            <a:r>
              <a:rPr lang="en-US" sz="2000" dirty="0"/>
              <a:t>Some faculty members and students remain unaccounted for, including some international students</a:t>
            </a:r>
          </a:p>
          <a:p>
            <a:r>
              <a:rPr lang="en-US" sz="2000" dirty="0"/>
              <a:t>Local media reports on the hurricane-related fatalities spark an influx of calls and emails from anxious families </a:t>
            </a: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 (3/3)</a:t>
            </a:r>
          </a:p>
        </p:txBody>
      </p:sp>
    </p:spTree>
    <p:extLst>
      <p:ext uri="{BB962C8B-B14F-4D97-AF65-F5344CB8AC3E}">
        <p14:creationId xmlns:p14="http://schemas.microsoft.com/office/powerpoint/2010/main" val="4041189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E62CBD-D689-44CC-ADD9-38A0E0B3C776}"/>
              </a:ext>
            </a:extLst>
          </p:cNvPr>
          <p:cNvSpPr>
            <a:spLocks noGrp="1"/>
          </p:cNvSpPr>
          <p:nvPr>
            <p:ph type="sldNum" sz="quarter" idx="10"/>
          </p:nvPr>
        </p:nvSpPr>
        <p:spPr/>
        <p:txBody>
          <a:bodyPr/>
          <a:lstStyle/>
          <a:p>
            <a:pPr>
              <a:defRPr/>
            </a:pPr>
            <a:fld id="{711C7190-9AC8-425E-9BFB-53B55D98068D}" type="slidenum">
              <a:rPr lang="en-US" altLang="en-US" smtClean="0"/>
              <a:pPr>
                <a:defRPr/>
              </a:pPr>
              <a:t>28</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indent="-457200">
              <a:buFont typeface="+mj-lt"/>
              <a:buAutoNum type="arabicPeriod"/>
            </a:pPr>
            <a:r>
              <a:rPr lang="en-US" sz="2000" dirty="0"/>
              <a:t>What plans, policies, and procedures does your institution have in place to guide response efforts? </a:t>
            </a:r>
          </a:p>
          <a:p>
            <a:pPr marL="457200" indent="-457200">
              <a:buFont typeface="+mj-lt"/>
              <a:buAutoNum type="arabicPeriod"/>
            </a:pPr>
            <a:r>
              <a:rPr lang="en-US" sz="2000" dirty="0"/>
              <a:t>How would your institution establish and maintain an effective command structure to coordinate emergency response efforts?</a:t>
            </a:r>
          </a:p>
          <a:p>
            <a:pPr marL="457200" indent="-457200">
              <a:buFont typeface="+mj-lt"/>
              <a:buAutoNum type="arabicPeriod"/>
            </a:pPr>
            <a:r>
              <a:rPr lang="en-US" sz="2000" dirty="0"/>
              <a:t>How do key decision-makers collect information on damages and critical needs? </a:t>
            </a:r>
          </a:p>
          <a:p>
            <a:pPr marL="457200" indent="-457200">
              <a:buFont typeface="+mj-lt"/>
              <a:buAutoNum type="arabicPeriod" startAt="4"/>
            </a:pPr>
            <a:r>
              <a:rPr lang="en-US" sz="2000" dirty="0"/>
              <a:t>What resources are currently available?</a:t>
            </a:r>
          </a:p>
          <a:p>
            <a:pPr marL="457200" indent="-457200">
              <a:buFont typeface="+mj-lt"/>
              <a:buAutoNum type="arabicPeriod" startAt="4"/>
            </a:pPr>
            <a:r>
              <a:rPr lang="en-US" sz="2000" dirty="0"/>
              <a:t>Who are the key external stakeholders that would support response efforts?</a:t>
            </a:r>
          </a:p>
          <a:p>
            <a:pPr marL="457200" indent="-457200">
              <a:buFont typeface="+mj-lt"/>
              <a:buAutoNum type="arabicPeriod" startAt="4"/>
            </a:pPr>
            <a:r>
              <a:rPr lang="en-US" sz="2000" dirty="0">
                <a:solidFill>
                  <a:srgbClr val="FF0000"/>
                </a:solidFill>
              </a:rPr>
              <a:t>[Insert additional discussion questions as appropriate]</a:t>
            </a:r>
          </a:p>
          <a:p>
            <a:pPr marL="457200" indent="-457200">
              <a:buFont typeface="+mj-lt"/>
              <a:buAutoNum type="arabicPeriod"/>
            </a:pPr>
            <a:endParaRPr lang="en-US" sz="2000" dirty="0"/>
          </a:p>
          <a:p>
            <a:pPr marL="0" indent="0">
              <a:buNone/>
            </a:pPr>
            <a:endParaRPr lang="en-US" dirty="0">
              <a:solidFill>
                <a:srgbClr val="FF0000"/>
              </a:solidFill>
            </a:endParaRP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(1/4)</a:t>
            </a:r>
          </a:p>
        </p:txBody>
      </p:sp>
    </p:spTree>
    <p:extLst>
      <p:ext uri="{BB962C8B-B14F-4D97-AF65-F5344CB8AC3E}">
        <p14:creationId xmlns:p14="http://schemas.microsoft.com/office/powerpoint/2010/main" val="3985379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AB7C6F-80F5-4788-B290-F279227FCA15}"/>
              </a:ext>
            </a:extLst>
          </p:cNvPr>
          <p:cNvSpPr>
            <a:spLocks noGrp="1"/>
          </p:cNvSpPr>
          <p:nvPr>
            <p:ph type="sldNum" sz="quarter" idx="10"/>
          </p:nvPr>
        </p:nvSpPr>
        <p:spPr/>
        <p:txBody>
          <a:bodyPr/>
          <a:lstStyle/>
          <a:p>
            <a:pPr>
              <a:defRPr/>
            </a:pPr>
            <a:fld id="{711C7190-9AC8-425E-9BFB-53B55D98068D}" type="slidenum">
              <a:rPr lang="en-US" altLang="en-US" smtClean="0"/>
              <a:pPr>
                <a:defRPr/>
              </a:pPr>
              <a:t>29</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a:t>
            </a:r>
          </a:p>
          <a:p>
            <a:pPr marL="457200" indent="-457200">
              <a:buFont typeface="+mj-lt"/>
              <a:buAutoNum type="arabicPeriod"/>
            </a:pPr>
            <a:r>
              <a:rPr lang="en-US" sz="2000" dirty="0"/>
              <a:t>What plans, policies, and procedures does your institution have in place to ensure the life safety and health of all students, faculty, and staff? </a:t>
            </a:r>
          </a:p>
          <a:p>
            <a:pPr marL="457200" indent="-457200">
              <a:buFont typeface="+mj-lt"/>
              <a:buAutoNum type="arabicPeriod"/>
            </a:pPr>
            <a:r>
              <a:rPr lang="en-US" sz="2000" dirty="0"/>
              <a:t>What resource gaps could limit your institution’s ability to provide mass care services?</a:t>
            </a:r>
          </a:p>
          <a:p>
            <a:pPr marL="457200" indent="-457200">
              <a:buFont typeface="+mj-lt"/>
              <a:buAutoNum type="arabicPeriod"/>
            </a:pPr>
            <a:r>
              <a:rPr lang="en-US" sz="2000" dirty="0"/>
              <a:t>What emergency housing plans, policies, and procedures does your institution have in place?</a:t>
            </a:r>
          </a:p>
          <a:p>
            <a:pPr marL="457200" indent="-457200">
              <a:buFont typeface="+mj-lt"/>
              <a:buAutoNum type="arabicPeriod"/>
            </a:pPr>
            <a:r>
              <a:rPr lang="en-US" sz="2000" dirty="0"/>
              <a:t>What resource gaps could limit your institution’s ability to meet your community’s emergency housing needs? </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(2/4)</a:t>
            </a:r>
          </a:p>
        </p:txBody>
      </p:sp>
    </p:spTree>
    <p:extLst>
      <p:ext uri="{BB962C8B-B14F-4D97-AF65-F5344CB8AC3E}">
        <p14:creationId xmlns:p14="http://schemas.microsoft.com/office/powerpoint/2010/main" val="151226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45FDC3-F3F0-4D66-AABB-1072FB084058}"/>
              </a:ext>
            </a:extLst>
          </p:cNvPr>
          <p:cNvSpPr>
            <a:spLocks noGrp="1"/>
          </p:cNvSpPr>
          <p:nvPr>
            <p:ph type="sldNum" sz="quarter" idx="10"/>
          </p:nvPr>
        </p:nvSpPr>
        <p:spPr/>
        <p:txBody>
          <a:bodyPr/>
          <a:lstStyle/>
          <a:p>
            <a:pPr>
              <a:defRPr/>
            </a:pPr>
            <a:fld id="{711C7190-9AC8-425E-9BFB-53B55D98068D}" type="slidenum">
              <a:rPr lang="en-US" altLang="en-US" smtClean="0"/>
              <a:pPr>
                <a:defRPr/>
              </a:pPr>
              <a:t>3</a:t>
            </a:fld>
            <a:endParaRPr lang="en-US" altLang="en-US" dirty="0"/>
          </a:p>
        </p:txBody>
      </p:sp>
      <p:sp>
        <p:nvSpPr>
          <p:cNvPr id="3" name="Content Placeholder 2">
            <a:extLst>
              <a:ext uri="{FF2B5EF4-FFF2-40B4-BE49-F238E27FC236}">
                <a16:creationId xmlns:a16="http://schemas.microsoft.com/office/drawing/2014/main" id="{E6FC3C27-504C-4B1C-B6BA-90B4C74C804C}"/>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rPr>
              <a:t>[Name]</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lvl="0" indent="0">
              <a:spcBef>
                <a:spcPts val="0"/>
              </a:spcBef>
              <a:spcAft>
                <a:spcPts val="600"/>
              </a:spcAft>
              <a:buNone/>
            </a:pPr>
            <a:endParaRPr lang="en-US" sz="2400" dirty="0">
              <a:solidFill>
                <a:srgbClr val="FF0000"/>
              </a:solidFill>
            </a:endParaRPr>
          </a:p>
          <a:p>
            <a:pPr marL="0" lvl="0" indent="0">
              <a:spcBef>
                <a:spcPts val="0"/>
              </a:spcBef>
              <a:spcAft>
                <a:spcPts val="600"/>
              </a:spcAft>
              <a:buNone/>
            </a:pPr>
            <a:r>
              <a:rPr lang="en-US" sz="2400" b="1" dirty="0">
                <a:solidFill>
                  <a:srgbClr val="FF0000"/>
                </a:solidFill>
              </a:rPr>
              <a:t>[Name]</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indent="0">
              <a:buNone/>
            </a:pPr>
            <a:endParaRPr lang="en-US" dirty="0"/>
          </a:p>
        </p:txBody>
      </p:sp>
      <p:sp>
        <p:nvSpPr>
          <p:cNvPr id="2" name="Title 1">
            <a:extLst>
              <a:ext uri="{FF2B5EF4-FFF2-40B4-BE49-F238E27FC236}">
                <a16:creationId xmlns:a16="http://schemas.microsoft.com/office/drawing/2014/main" id="{E5E829B3-06F2-4BCA-BFDB-1D3EDFAE6FB1}"/>
              </a:ext>
            </a:extLst>
          </p:cNvPr>
          <p:cNvSpPr>
            <a:spLocks noGrp="1"/>
          </p:cNvSpPr>
          <p:nvPr>
            <p:ph type="title"/>
          </p:nvPr>
        </p:nvSpPr>
        <p:spPr/>
        <p:txBody>
          <a:bodyPr/>
          <a:lstStyle/>
          <a:p>
            <a:r>
              <a:rPr lang="en-US" dirty="0"/>
              <a:t>Welcome and Introductions</a:t>
            </a:r>
          </a:p>
        </p:txBody>
      </p:sp>
    </p:spTree>
    <p:extLst>
      <p:ext uri="{BB962C8B-B14F-4D97-AF65-F5344CB8AC3E}">
        <p14:creationId xmlns:p14="http://schemas.microsoft.com/office/powerpoint/2010/main" val="3474820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C597C3-7009-4D94-89B2-BEB002F5082F}"/>
              </a:ext>
            </a:extLst>
          </p:cNvPr>
          <p:cNvSpPr>
            <a:spLocks noGrp="1"/>
          </p:cNvSpPr>
          <p:nvPr>
            <p:ph type="sldNum" sz="quarter" idx="10"/>
          </p:nvPr>
        </p:nvSpPr>
        <p:spPr/>
        <p:txBody>
          <a:bodyPr/>
          <a:lstStyle/>
          <a:p>
            <a:pPr>
              <a:defRPr/>
            </a:pPr>
            <a:fld id="{711C7190-9AC8-425E-9BFB-53B55D98068D}" type="slidenum">
              <a:rPr lang="en-US" altLang="en-US" smtClean="0"/>
              <a:pPr>
                <a:defRPr/>
              </a:pPr>
              <a:t>30</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Infrastructure Systems</a:t>
            </a:r>
          </a:p>
          <a:p>
            <a:pPr marL="457200" indent="-457200">
              <a:buFont typeface="+mj-lt"/>
              <a:buAutoNum type="arabicPeriod"/>
            </a:pPr>
            <a:r>
              <a:rPr lang="en-US" sz="2000" dirty="0"/>
              <a:t>How will your institution facilitate the speedy restoration of critical infrastructure systems and services? </a:t>
            </a:r>
          </a:p>
          <a:p>
            <a:pPr marL="457200" indent="-457200">
              <a:buFont typeface="+mj-lt"/>
              <a:buAutoNum type="arabicPeriod"/>
            </a:pPr>
            <a:r>
              <a:rPr lang="en-US" sz="2000" dirty="0"/>
              <a:t>How would your institution coordinate the restoration of critical infrastructure? </a:t>
            </a:r>
          </a:p>
          <a:p>
            <a:pPr marL="457200" indent="-457200">
              <a:buFont typeface="+mj-lt"/>
              <a:buAutoNum type="arabicPeriod"/>
            </a:pPr>
            <a:r>
              <a:rPr lang="en-US" sz="2000" dirty="0"/>
              <a:t>What mechanisms does your institution implement to ensure continuity of operations during this response period?</a:t>
            </a:r>
          </a:p>
          <a:p>
            <a:pPr marL="457200" indent="-457200">
              <a:buFont typeface="+mj-lt"/>
              <a:buAutoNum type="arabicPeriod"/>
            </a:pPr>
            <a:r>
              <a:rPr lang="en-US" sz="2000" dirty="0"/>
              <a:t>How does your institution collect real-time updates on the status of its critical infrastructure?</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(3/4)</a:t>
            </a:r>
          </a:p>
        </p:txBody>
      </p:sp>
    </p:spTree>
    <p:extLst>
      <p:ext uri="{BB962C8B-B14F-4D97-AF65-F5344CB8AC3E}">
        <p14:creationId xmlns:p14="http://schemas.microsoft.com/office/powerpoint/2010/main" val="3784788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891859-E7AE-48E5-A302-E30680133580}"/>
              </a:ext>
            </a:extLst>
          </p:cNvPr>
          <p:cNvSpPr>
            <a:spLocks noGrp="1"/>
          </p:cNvSpPr>
          <p:nvPr>
            <p:ph type="sldNum" sz="quarter" idx="10"/>
          </p:nvPr>
        </p:nvSpPr>
        <p:spPr/>
        <p:txBody>
          <a:bodyPr/>
          <a:lstStyle/>
          <a:p>
            <a:pPr>
              <a:defRPr/>
            </a:pPr>
            <a:fld id="{711C7190-9AC8-425E-9BFB-53B55D98068D}" type="slidenum">
              <a:rPr lang="en-US" altLang="en-US" smtClean="0"/>
              <a:pPr>
                <a:defRPr/>
              </a:pPr>
              <a:t>31</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indent="-457200">
              <a:buFont typeface="+mj-lt"/>
              <a:buAutoNum type="arabicPeriod"/>
            </a:pPr>
            <a:r>
              <a:rPr lang="en-US" sz="2000" dirty="0"/>
              <a:t>How does your institution ensure consistent and coordinated public messaging throughout the initial response period?</a:t>
            </a:r>
          </a:p>
          <a:p>
            <a:pPr marL="457200" indent="-457200">
              <a:buFont typeface="+mj-lt"/>
              <a:buAutoNum type="arabicPeriod"/>
            </a:pPr>
            <a:r>
              <a:rPr lang="en-US" sz="2000" dirty="0"/>
              <a:t>How does your institution ensure timely and accurate situational updates for internal stakeholders throughout the response period? </a:t>
            </a:r>
          </a:p>
          <a:p>
            <a:pPr marL="457200" indent="-457200">
              <a:buFont typeface="+mj-lt"/>
              <a:buAutoNum type="arabicPeriod"/>
            </a:pPr>
            <a:r>
              <a:rPr lang="en-US" sz="2000" dirty="0"/>
              <a:t>Does your institution have a crisis communications plan or other means of communicating with all stakeholders in case of a breakdown of standard communications?</a:t>
            </a:r>
          </a:p>
          <a:p>
            <a:pPr marL="457200" indent="-457200">
              <a:buFont typeface="+mj-lt"/>
              <a:buAutoNum type="arabicPeriod" startAt="4"/>
            </a:pPr>
            <a:r>
              <a:rPr lang="en-US" sz="2000" dirty="0"/>
              <a:t>How does your institution notify families, key stakeholders, and the public of fatalities or serious injuries? </a:t>
            </a:r>
          </a:p>
          <a:p>
            <a:pPr marL="457200" indent="-457200">
              <a:buFont typeface="+mj-lt"/>
              <a:buAutoNum type="arabicPeriod" startAt="4"/>
            </a:pPr>
            <a:r>
              <a:rPr lang="en-US" sz="2000" dirty="0">
                <a:solidFill>
                  <a:srgbClr val="FF0000"/>
                </a:solidFill>
              </a:rPr>
              <a:t>[Insert additional discussion questions as appropriate]</a:t>
            </a:r>
          </a:p>
          <a:p>
            <a:pPr marL="457200" indent="-457200">
              <a:buFont typeface="+mj-lt"/>
              <a:buAutoNum type="arabicPeriod"/>
            </a:pPr>
            <a:endParaRPr lang="en-US" sz="2000" dirty="0"/>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(4/4)</a:t>
            </a:r>
          </a:p>
        </p:txBody>
      </p:sp>
    </p:spTree>
    <p:extLst>
      <p:ext uri="{BB962C8B-B14F-4D97-AF65-F5344CB8AC3E}">
        <p14:creationId xmlns:p14="http://schemas.microsoft.com/office/powerpoint/2010/main" val="3499763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4A5998-CC2F-4933-828C-65E7AF4C84FA}"/>
              </a:ext>
            </a:extLst>
          </p:cNvPr>
          <p:cNvSpPr>
            <a:spLocks noGrp="1"/>
          </p:cNvSpPr>
          <p:nvPr>
            <p:ph type="sldNum" sz="quarter" idx="10"/>
          </p:nvPr>
        </p:nvSpPr>
        <p:spPr/>
        <p:txBody>
          <a:bodyPr/>
          <a:lstStyle/>
          <a:p>
            <a:pPr>
              <a:defRPr/>
            </a:pPr>
            <a:fld id="{BB727DF1-B45D-4B1C-B6A4-B449F2C0AC69}" type="slidenum">
              <a:rPr lang="en-US" altLang="en-US" smtClean="0"/>
              <a:pPr>
                <a:defRPr/>
              </a:pPr>
              <a:t>32</a:t>
            </a:fld>
            <a:endParaRPr lang="en-US" altLang="en-US"/>
          </a:p>
        </p:txBody>
      </p:sp>
      <p:sp>
        <p:nvSpPr>
          <p:cNvPr id="2" name="Title 1">
            <a:extLst>
              <a:ext uri="{FF2B5EF4-FFF2-40B4-BE49-F238E27FC236}">
                <a16:creationId xmlns:a16="http://schemas.microsoft.com/office/drawing/2014/main" id="{CCA2A58F-CD5D-4230-AE56-165BEC362E2C}"/>
              </a:ext>
            </a:extLst>
          </p:cNvPr>
          <p:cNvSpPr>
            <a:spLocks noGrp="1"/>
          </p:cNvSpPr>
          <p:nvPr>
            <p:ph type="title"/>
          </p:nvPr>
        </p:nvSpPr>
        <p:spPr/>
        <p:txBody>
          <a:bodyPr/>
          <a:lstStyle/>
          <a:p>
            <a:r>
              <a:rPr lang="en-US" dirty="0"/>
              <a:t>Break</a:t>
            </a:r>
          </a:p>
        </p:txBody>
      </p:sp>
    </p:spTree>
    <p:extLst>
      <p:ext uri="{BB962C8B-B14F-4D97-AF65-F5344CB8AC3E}">
        <p14:creationId xmlns:p14="http://schemas.microsoft.com/office/powerpoint/2010/main" val="3879523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4F6D2B-D696-4989-8795-B45F91B4EFF3}"/>
              </a:ext>
            </a:extLst>
          </p:cNvPr>
          <p:cNvSpPr>
            <a:spLocks noGrp="1"/>
          </p:cNvSpPr>
          <p:nvPr>
            <p:ph type="sldNum" sz="quarter" idx="10"/>
          </p:nvPr>
        </p:nvSpPr>
        <p:spPr/>
        <p:txBody>
          <a:bodyPr/>
          <a:lstStyle/>
          <a:p>
            <a:pPr>
              <a:defRPr/>
            </a:pPr>
            <a:fld id="{BB727DF1-B45D-4B1C-B6A4-B449F2C0AC69}" type="slidenum">
              <a:rPr lang="en-US" altLang="en-US" smtClean="0"/>
              <a:pPr>
                <a:defRPr/>
              </a:pPr>
              <a:t>33</a:t>
            </a:fld>
            <a:endParaRPr lang="en-US" altLang="en-US"/>
          </a:p>
        </p:txBody>
      </p:sp>
      <p:sp>
        <p:nvSpPr>
          <p:cNvPr id="2" name="Title 1">
            <a:extLst>
              <a:ext uri="{FF2B5EF4-FFF2-40B4-BE49-F238E27FC236}">
                <a16:creationId xmlns:a16="http://schemas.microsoft.com/office/drawing/2014/main" id="{EC203960-E742-4EAC-8976-3B7FEDCFB909}"/>
              </a:ext>
            </a:extLst>
          </p:cNvPr>
          <p:cNvSpPr>
            <a:spLocks noGrp="1"/>
          </p:cNvSpPr>
          <p:nvPr>
            <p:ph type="title"/>
          </p:nvPr>
        </p:nvSpPr>
        <p:spPr>
          <a:xfrm>
            <a:off x="457200" y="2133600"/>
            <a:ext cx="8229600" cy="1866900"/>
          </a:xfrm>
        </p:spPr>
        <p:txBody>
          <a:bodyPr/>
          <a:lstStyle/>
          <a:p>
            <a:r>
              <a:rPr lang="en-US" dirty="0"/>
              <a:t>Module 3: Short-Term Recovery</a:t>
            </a:r>
          </a:p>
        </p:txBody>
      </p:sp>
    </p:spTree>
    <p:extLst>
      <p:ext uri="{BB962C8B-B14F-4D97-AF65-F5344CB8AC3E}">
        <p14:creationId xmlns:p14="http://schemas.microsoft.com/office/powerpoint/2010/main" val="393113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49F0B2-7B5E-4800-8057-32C3BF4112B7}"/>
              </a:ext>
            </a:extLst>
          </p:cNvPr>
          <p:cNvSpPr>
            <a:spLocks noGrp="1"/>
          </p:cNvSpPr>
          <p:nvPr>
            <p:ph type="sldNum" sz="quarter" idx="10"/>
          </p:nvPr>
        </p:nvSpPr>
        <p:spPr/>
        <p:txBody>
          <a:bodyPr/>
          <a:lstStyle/>
          <a:p>
            <a:pPr>
              <a:defRPr/>
            </a:pPr>
            <a:fld id="{711C7190-9AC8-425E-9BFB-53B55D98068D}" type="slidenum">
              <a:rPr lang="en-US" altLang="en-US" smtClean="0"/>
              <a:pPr>
                <a:defRPr/>
              </a:pPr>
              <a:t>34</a:t>
            </a:fld>
            <a:endParaRPr lang="en-US" altLang="en-US"/>
          </a:p>
        </p:txBody>
      </p:sp>
      <p:pic>
        <p:nvPicPr>
          <p:cNvPr id="4" name="Picture 3" descr="Cars continue to drive on a flooded road, ignoring a sign that says &quot;WATER OVER ROAD&quot;." title="Image of Flooded Roads">
            <a:extLst>
              <a:ext uri="{FF2B5EF4-FFF2-40B4-BE49-F238E27FC236}">
                <a16:creationId xmlns:a16="http://schemas.microsoft.com/office/drawing/2014/main" id="{D6372F08-4BB7-4C1E-B3D3-07BA8B823A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731041" y="1828800"/>
            <a:ext cx="2879559" cy="1917118"/>
          </a:xfrm>
          <a:prstGeom prst="rect">
            <a:avLst/>
          </a:prstGeom>
          <a:effectLst>
            <a:outerShdw blurRad="50800" dist="38100" dir="2700000" algn="tl" rotWithShape="0">
              <a:prstClr val="black">
                <a:alpha val="40000"/>
              </a:prstClr>
            </a:outerShdw>
          </a:effectLst>
        </p:spPr>
      </p:pic>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5171573" cy="4351338"/>
          </a:xfrm>
        </p:spPr>
        <p:txBody>
          <a:bodyPr/>
          <a:lstStyle/>
          <a:p>
            <a:pPr marL="0" lvl="0" indent="0">
              <a:buNone/>
            </a:pPr>
            <a:r>
              <a:rPr lang="en-US" b="1" dirty="0">
                <a:solidFill>
                  <a:srgbClr val="FF0000"/>
                </a:solidFill>
              </a:rPr>
              <a:t>[Insert Date and Time; Three Days After Landfall]</a:t>
            </a:r>
          </a:p>
          <a:p>
            <a:r>
              <a:rPr lang="en-US" sz="2000" dirty="0"/>
              <a:t>The storm has dissipated</a:t>
            </a:r>
          </a:p>
          <a:p>
            <a:r>
              <a:rPr lang="en-US" sz="2000" dirty="0"/>
              <a:t>Roadways around your institution remain partially flooded and clogged with debris, causing accidents</a:t>
            </a:r>
          </a:p>
          <a:p>
            <a:r>
              <a:rPr lang="en-US" sz="2000" dirty="0"/>
              <a:t>Your campus is still without power and multiple campus buildings require repair</a:t>
            </a:r>
          </a:p>
          <a:p>
            <a:r>
              <a:rPr lang="en-US" sz="2000" dirty="0"/>
              <a:t>Some student housing remains uninhabitable</a:t>
            </a: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3: Scenario Overview </a:t>
            </a:r>
          </a:p>
        </p:txBody>
      </p:sp>
    </p:spTree>
    <p:extLst>
      <p:ext uri="{BB962C8B-B14F-4D97-AF65-F5344CB8AC3E}">
        <p14:creationId xmlns:p14="http://schemas.microsoft.com/office/powerpoint/2010/main" val="832709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A2F5EE-D75B-473C-8C6B-A7655867B6FB}"/>
              </a:ext>
            </a:extLst>
          </p:cNvPr>
          <p:cNvSpPr>
            <a:spLocks noGrp="1"/>
          </p:cNvSpPr>
          <p:nvPr>
            <p:ph type="sldNum" sz="quarter" idx="10"/>
          </p:nvPr>
        </p:nvSpPr>
        <p:spPr/>
        <p:txBody>
          <a:bodyPr/>
          <a:lstStyle/>
          <a:p>
            <a:pPr>
              <a:defRPr/>
            </a:pPr>
            <a:fld id="{711C7190-9AC8-425E-9BFB-53B55D98068D}" type="slidenum">
              <a:rPr lang="en-US" altLang="en-US" smtClean="0"/>
              <a:pPr>
                <a:defRPr/>
              </a:pPr>
              <a:t>35</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7429500" cy="4351338"/>
          </a:xfrm>
        </p:spPr>
        <p:txBody>
          <a:bodyPr/>
          <a:lstStyle/>
          <a:p>
            <a:pPr marL="0" lvl="0" indent="0">
              <a:buNone/>
            </a:pPr>
            <a:r>
              <a:rPr lang="en-US" b="1" dirty="0">
                <a:solidFill>
                  <a:srgbClr val="FF0000"/>
                </a:solidFill>
              </a:rPr>
              <a:t>[Insert Date and Time; One Week After Landfall]</a:t>
            </a:r>
          </a:p>
          <a:p>
            <a:r>
              <a:rPr lang="en-US" sz="2000" dirty="0"/>
              <a:t>Students inquire about how class cancellations will impact their academic schedules and financial requirements</a:t>
            </a:r>
          </a:p>
          <a:p>
            <a:r>
              <a:rPr lang="en-US" sz="2000" dirty="0"/>
              <a:t>Families of international students reach out to embassies and consulates to see how class cancellations will impact their children’s immigration status</a:t>
            </a: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447087" cy="1050925"/>
          </a:xfrm>
        </p:spPr>
        <p:txBody>
          <a:bodyPr/>
          <a:lstStyle/>
          <a:p>
            <a:r>
              <a:rPr lang="en-US" dirty="0"/>
              <a:t>Module 3: Scenario Overview (cont.)</a:t>
            </a:r>
          </a:p>
        </p:txBody>
      </p:sp>
    </p:spTree>
    <p:extLst>
      <p:ext uri="{BB962C8B-B14F-4D97-AF65-F5344CB8AC3E}">
        <p14:creationId xmlns:p14="http://schemas.microsoft.com/office/powerpoint/2010/main" val="1258312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48DF6D-8473-4943-8822-5F9CE7D64C78}"/>
              </a:ext>
            </a:extLst>
          </p:cNvPr>
          <p:cNvSpPr>
            <a:spLocks noGrp="1"/>
          </p:cNvSpPr>
          <p:nvPr>
            <p:ph type="sldNum" sz="quarter" idx="10"/>
          </p:nvPr>
        </p:nvSpPr>
        <p:spPr/>
        <p:txBody>
          <a:bodyPr/>
          <a:lstStyle/>
          <a:p>
            <a:pPr>
              <a:defRPr/>
            </a:pPr>
            <a:fld id="{711C7190-9AC8-425E-9BFB-53B55D98068D}" type="slidenum">
              <a:rPr lang="en-US" altLang="en-US" smtClean="0"/>
              <a:pPr>
                <a:defRPr/>
              </a:pPr>
              <a:t>36</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indent="-457200">
              <a:buFont typeface="+mj-lt"/>
              <a:buAutoNum type="arabicPeriod"/>
            </a:pPr>
            <a:r>
              <a:rPr lang="en-US" sz="2000" dirty="0"/>
              <a:t>How does your institution coordinate the transition from response to short-term recovery efforts?</a:t>
            </a:r>
          </a:p>
          <a:p>
            <a:pPr marL="457200" indent="-457200">
              <a:buFont typeface="+mj-lt"/>
              <a:buAutoNum type="arabicPeriod"/>
            </a:pPr>
            <a:r>
              <a:rPr lang="en-US" sz="2000" dirty="0"/>
              <a:t>What plans, policies, and procedures guide your institution’s recovery process?</a:t>
            </a:r>
          </a:p>
          <a:p>
            <a:pPr marL="457200" indent="-457200">
              <a:buFont typeface="+mj-lt"/>
              <a:buAutoNum type="arabicPeriod"/>
            </a:pPr>
            <a:r>
              <a:rPr lang="en-US" sz="2000" dirty="0"/>
              <a:t>What resource gaps could limit your institution’s ability to meet these priorities?</a:t>
            </a:r>
          </a:p>
          <a:p>
            <a:pPr marL="457200" indent="-457200">
              <a:buFont typeface="+mj-lt"/>
              <a:buAutoNum type="arabicPeriod"/>
            </a:pPr>
            <a:r>
              <a:rPr lang="en-US" sz="2000" dirty="0"/>
              <a:t>How well is your institution’s finance team prepared to process and submit FEMA claims? </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(1/4)</a:t>
            </a:r>
          </a:p>
        </p:txBody>
      </p:sp>
    </p:spTree>
    <p:extLst>
      <p:ext uri="{BB962C8B-B14F-4D97-AF65-F5344CB8AC3E}">
        <p14:creationId xmlns:p14="http://schemas.microsoft.com/office/powerpoint/2010/main" val="3479389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3AC4F5-A2A9-4D90-914E-75BB75D4CF2C}"/>
              </a:ext>
            </a:extLst>
          </p:cNvPr>
          <p:cNvSpPr>
            <a:spLocks noGrp="1"/>
          </p:cNvSpPr>
          <p:nvPr>
            <p:ph type="sldNum" sz="quarter" idx="10"/>
          </p:nvPr>
        </p:nvSpPr>
        <p:spPr/>
        <p:txBody>
          <a:bodyPr/>
          <a:lstStyle/>
          <a:p>
            <a:pPr>
              <a:defRPr/>
            </a:pPr>
            <a:fld id="{711C7190-9AC8-425E-9BFB-53B55D98068D}" type="slidenum">
              <a:rPr lang="en-US" altLang="en-US" smtClean="0"/>
              <a:pPr>
                <a:defRPr/>
              </a:pPr>
              <a:t>37</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a:t>
            </a:r>
          </a:p>
          <a:p>
            <a:pPr marL="457200" indent="-457200">
              <a:buFont typeface="+mj-lt"/>
              <a:buAutoNum type="arabicPeriod"/>
            </a:pPr>
            <a:r>
              <a:rPr lang="en-US" sz="2000" dirty="0"/>
              <a:t>What plans, policies, and procedures does your institution have in place to return your campus to a healthy and safe environment?</a:t>
            </a:r>
          </a:p>
          <a:p>
            <a:pPr marL="457200" indent="-457200">
              <a:buFont typeface="+mj-lt"/>
              <a:buAutoNum type="arabicPeriod"/>
            </a:pPr>
            <a:r>
              <a:rPr lang="en-US" sz="2000" dirty="0"/>
              <a:t>What long-term housing plans, policies, and procedures does your institution have in place?  </a:t>
            </a:r>
          </a:p>
          <a:p>
            <a:pPr marL="457200" indent="-457200">
              <a:buFont typeface="+mj-lt"/>
              <a:buAutoNum type="arabicPeriod"/>
            </a:pPr>
            <a:r>
              <a:rPr lang="en-US" sz="2000" dirty="0"/>
              <a:t>What resource gaps could limit your institution’s ability to meet your community’s long-term housing needs? 	</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(2/4)</a:t>
            </a:r>
          </a:p>
        </p:txBody>
      </p:sp>
    </p:spTree>
    <p:extLst>
      <p:ext uri="{BB962C8B-B14F-4D97-AF65-F5344CB8AC3E}">
        <p14:creationId xmlns:p14="http://schemas.microsoft.com/office/powerpoint/2010/main" val="26830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B82B15-F0CE-48A0-AB07-80A0DE2B15AE}"/>
              </a:ext>
            </a:extLst>
          </p:cNvPr>
          <p:cNvSpPr>
            <a:spLocks noGrp="1"/>
          </p:cNvSpPr>
          <p:nvPr>
            <p:ph type="sldNum" sz="quarter" idx="10"/>
          </p:nvPr>
        </p:nvSpPr>
        <p:spPr/>
        <p:txBody>
          <a:bodyPr/>
          <a:lstStyle/>
          <a:p>
            <a:pPr>
              <a:defRPr/>
            </a:pPr>
            <a:fld id="{711C7190-9AC8-425E-9BFB-53B55D98068D}" type="slidenum">
              <a:rPr lang="en-US" altLang="en-US" smtClean="0"/>
              <a:pPr>
                <a:defRPr/>
              </a:pPr>
              <a:t>38</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Infrastructure Systems</a:t>
            </a:r>
          </a:p>
          <a:p>
            <a:pPr marL="457200" indent="-457200">
              <a:buFont typeface="+mj-lt"/>
              <a:buAutoNum type="arabicPeriod"/>
            </a:pPr>
            <a:r>
              <a:rPr lang="en-US" sz="2000" dirty="0"/>
              <a:t>Which infrastructure systems would your institution prioritize during the recovery period? </a:t>
            </a:r>
          </a:p>
          <a:p>
            <a:pPr marL="457200" indent="-457200">
              <a:buFont typeface="+mj-lt"/>
              <a:buAutoNum type="arabicPeriod"/>
            </a:pPr>
            <a:r>
              <a:rPr lang="en-US" sz="2000" dirty="0"/>
              <a:t>How would your institution coordinate the complete restoration of critical infrastructure? </a:t>
            </a:r>
          </a:p>
          <a:p>
            <a:pPr marL="457200" indent="-457200">
              <a:buFont typeface="+mj-lt"/>
              <a:buAutoNum type="arabicPeriod"/>
            </a:pPr>
            <a:r>
              <a:rPr lang="en-US" sz="2000" dirty="0"/>
              <a:t>What mechanisms does your institution have in place to maintain continuity of operations throughout the recovery period? </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(3/4)</a:t>
            </a:r>
          </a:p>
        </p:txBody>
      </p:sp>
    </p:spTree>
    <p:extLst>
      <p:ext uri="{BB962C8B-B14F-4D97-AF65-F5344CB8AC3E}">
        <p14:creationId xmlns:p14="http://schemas.microsoft.com/office/powerpoint/2010/main" val="537213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DB4789-2D78-443C-91E8-FABC3FC48A3A}"/>
              </a:ext>
            </a:extLst>
          </p:cNvPr>
          <p:cNvSpPr>
            <a:spLocks noGrp="1"/>
          </p:cNvSpPr>
          <p:nvPr>
            <p:ph type="sldNum" sz="quarter" idx="10"/>
          </p:nvPr>
        </p:nvSpPr>
        <p:spPr/>
        <p:txBody>
          <a:bodyPr/>
          <a:lstStyle/>
          <a:p>
            <a:pPr>
              <a:defRPr/>
            </a:pPr>
            <a:fld id="{711C7190-9AC8-425E-9BFB-53B55D98068D}" type="slidenum">
              <a:rPr lang="en-US" altLang="en-US" smtClean="0"/>
              <a:pPr>
                <a:defRPr/>
              </a:pPr>
              <a:t>39</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indent="-457200">
              <a:buFont typeface="+mj-lt"/>
              <a:buAutoNum type="arabicPeriod"/>
            </a:pPr>
            <a:r>
              <a:rPr lang="en-US" sz="2000" dirty="0"/>
              <a:t>How does your institution ensure consistent, coordinated public messaging throughout the recovery period?</a:t>
            </a:r>
          </a:p>
          <a:p>
            <a:pPr marL="457200" indent="-457200">
              <a:buFont typeface="+mj-lt"/>
              <a:buAutoNum type="arabicPeriod"/>
            </a:pPr>
            <a:r>
              <a:rPr lang="en-US" sz="2000" dirty="0"/>
              <a:t>How does your institution provide internal stakeholders with timely updates concerning recovery efforts? </a:t>
            </a:r>
          </a:p>
          <a:p>
            <a:pPr marL="457200" indent="-457200">
              <a:buFont typeface="+mj-lt"/>
              <a:buAutoNum type="arabicPeriod"/>
            </a:pPr>
            <a:r>
              <a:rPr lang="en-US" sz="2000" dirty="0"/>
              <a:t>Who is responsible for monitoring and managing inquiries from affected students, faculty, staff, and alumni?</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(4/4)</a:t>
            </a:r>
          </a:p>
        </p:txBody>
      </p:sp>
    </p:spTree>
    <p:extLst>
      <p:ext uri="{BB962C8B-B14F-4D97-AF65-F5344CB8AC3E}">
        <p14:creationId xmlns:p14="http://schemas.microsoft.com/office/powerpoint/2010/main" val="282222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ACE68E-7869-4315-8EFC-FF6869A8CC4E}"/>
              </a:ext>
            </a:extLst>
          </p:cNvPr>
          <p:cNvSpPr>
            <a:spLocks noGrp="1"/>
          </p:cNvSpPr>
          <p:nvPr>
            <p:ph type="sldNum" sz="quarter" idx="10"/>
          </p:nvPr>
        </p:nvSpPr>
        <p:spPr/>
        <p:txBody>
          <a:bodyPr/>
          <a:lstStyle/>
          <a:p>
            <a:pPr>
              <a:defRPr/>
            </a:pPr>
            <a:fld id="{711C7190-9AC8-425E-9BFB-53B55D98068D}" type="slidenum">
              <a:rPr lang="en-US" altLang="en-US" smtClean="0"/>
              <a:pPr>
                <a:defRPr/>
              </a:pPr>
              <a:t>4</a:t>
            </a:fld>
            <a:endParaRPr lang="en-US" altLang="en-US"/>
          </a:p>
        </p:txBody>
      </p:sp>
      <p:sp>
        <p:nvSpPr>
          <p:cNvPr id="3" name="Content Placeholder 2">
            <a:extLst>
              <a:ext uri="{FF2B5EF4-FFF2-40B4-BE49-F238E27FC236}">
                <a16:creationId xmlns:a16="http://schemas.microsoft.com/office/drawing/2014/main" id="{36424CF9-E524-494F-AB92-B04DE63D9485}"/>
              </a:ext>
            </a:extLst>
          </p:cNvPr>
          <p:cNvSpPr>
            <a:spLocks noGrp="1"/>
          </p:cNvSpPr>
          <p:nvPr>
            <p:ph idx="1"/>
          </p:nvPr>
        </p:nvSpPr>
        <p:spPr/>
        <p:txBody>
          <a:bodyPr/>
          <a:lstStyle/>
          <a:p>
            <a:r>
              <a:rPr lang="en-US" sz="2400" dirty="0"/>
              <a:t>Cell phone etiquette</a:t>
            </a:r>
          </a:p>
          <a:p>
            <a:r>
              <a:rPr lang="en-US" sz="2400" dirty="0"/>
              <a:t>Evacuation procedures</a:t>
            </a:r>
          </a:p>
          <a:p>
            <a:r>
              <a:rPr lang="en-US" sz="2400" dirty="0"/>
              <a:t>Restroom locations</a:t>
            </a:r>
          </a:p>
          <a:p>
            <a:endParaRPr lang="en-US" dirty="0"/>
          </a:p>
        </p:txBody>
      </p:sp>
      <p:sp>
        <p:nvSpPr>
          <p:cNvPr id="2" name="Title 1">
            <a:extLst>
              <a:ext uri="{FF2B5EF4-FFF2-40B4-BE49-F238E27FC236}">
                <a16:creationId xmlns:a16="http://schemas.microsoft.com/office/drawing/2014/main" id="{54917B0B-F590-4E95-B7D3-FB2BF38AA946}"/>
              </a:ext>
            </a:extLst>
          </p:cNvPr>
          <p:cNvSpPr>
            <a:spLocks noGrp="1"/>
          </p:cNvSpPr>
          <p:nvPr>
            <p:ph type="title"/>
          </p:nvPr>
        </p:nvSpPr>
        <p:spPr/>
        <p:txBody>
          <a:bodyPr/>
          <a:lstStyle/>
          <a:p>
            <a:r>
              <a:rPr lang="en-US" dirty="0"/>
              <a:t>Administrative Remarks</a:t>
            </a:r>
          </a:p>
        </p:txBody>
      </p:sp>
    </p:spTree>
    <p:extLst>
      <p:ext uri="{BB962C8B-B14F-4D97-AF65-F5344CB8AC3E}">
        <p14:creationId xmlns:p14="http://schemas.microsoft.com/office/powerpoint/2010/main" val="2217108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2EA1EB-D7B1-40A8-84EC-9A211745072D}"/>
              </a:ext>
            </a:extLst>
          </p:cNvPr>
          <p:cNvSpPr>
            <a:spLocks noGrp="1"/>
          </p:cNvSpPr>
          <p:nvPr>
            <p:ph type="sldNum" sz="quarter" idx="10"/>
          </p:nvPr>
        </p:nvSpPr>
        <p:spPr/>
        <p:txBody>
          <a:bodyPr/>
          <a:lstStyle/>
          <a:p>
            <a:pPr>
              <a:defRPr/>
            </a:pPr>
            <a:fld id="{BB727DF1-B45D-4B1C-B6A4-B449F2C0AC69}" type="slidenum">
              <a:rPr lang="en-US" altLang="en-US" smtClean="0"/>
              <a:pPr>
                <a:defRPr/>
              </a:pPr>
              <a:t>40</a:t>
            </a:fld>
            <a:endParaRPr lang="en-US" altLang="en-US"/>
          </a:p>
        </p:txBody>
      </p:sp>
      <p:sp>
        <p:nvSpPr>
          <p:cNvPr id="2" name="Title 1">
            <a:extLst>
              <a:ext uri="{FF2B5EF4-FFF2-40B4-BE49-F238E27FC236}">
                <a16:creationId xmlns:a16="http://schemas.microsoft.com/office/drawing/2014/main" id="{372E02C9-17A0-45C6-BFDD-8C2C5822986C}"/>
              </a:ext>
            </a:extLst>
          </p:cNvPr>
          <p:cNvSpPr>
            <a:spLocks noGrp="1"/>
          </p:cNvSpPr>
          <p:nvPr>
            <p:ph type="title"/>
          </p:nvPr>
        </p:nvSpPr>
        <p:spPr/>
        <p:txBody>
          <a:bodyPr/>
          <a:lstStyle/>
          <a:p>
            <a:r>
              <a:rPr lang="en-US" dirty="0"/>
              <a:t>End of Exercise</a:t>
            </a:r>
          </a:p>
        </p:txBody>
      </p:sp>
    </p:spTree>
    <p:extLst>
      <p:ext uri="{BB962C8B-B14F-4D97-AF65-F5344CB8AC3E}">
        <p14:creationId xmlns:p14="http://schemas.microsoft.com/office/powerpoint/2010/main" val="3420187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F98185-AA37-48A2-BE89-E6D99E5170A8}"/>
              </a:ext>
            </a:extLst>
          </p:cNvPr>
          <p:cNvSpPr>
            <a:spLocks noGrp="1"/>
          </p:cNvSpPr>
          <p:nvPr>
            <p:ph type="sldNum" sz="quarter" idx="10"/>
          </p:nvPr>
        </p:nvSpPr>
        <p:spPr/>
        <p:txBody>
          <a:bodyPr/>
          <a:lstStyle/>
          <a:p>
            <a:pPr>
              <a:defRPr/>
            </a:pPr>
            <a:fld id="{BB727DF1-B45D-4B1C-B6A4-B449F2C0AC69}" type="slidenum">
              <a:rPr lang="en-US" altLang="en-US" smtClean="0"/>
              <a:pPr>
                <a:defRPr/>
              </a:pPr>
              <a:t>41</a:t>
            </a:fld>
            <a:endParaRPr lang="en-US" altLang="en-US"/>
          </a:p>
        </p:txBody>
      </p:sp>
      <p:sp>
        <p:nvSpPr>
          <p:cNvPr id="2" name="Title 1">
            <a:extLst>
              <a:ext uri="{FF2B5EF4-FFF2-40B4-BE49-F238E27FC236}">
                <a16:creationId xmlns:a16="http://schemas.microsoft.com/office/drawing/2014/main" id="{74907514-C161-4342-914A-C0CEABC55211}"/>
              </a:ext>
            </a:extLst>
          </p:cNvPr>
          <p:cNvSpPr>
            <a:spLocks noGrp="1"/>
          </p:cNvSpPr>
          <p:nvPr>
            <p:ph type="title"/>
          </p:nvPr>
        </p:nvSpPr>
        <p:spPr/>
        <p:txBody>
          <a:bodyPr/>
          <a:lstStyle/>
          <a:p>
            <a:r>
              <a:rPr lang="en-US" dirty="0"/>
              <a:t>Exercise Hot Wash</a:t>
            </a:r>
          </a:p>
        </p:txBody>
      </p:sp>
    </p:spTree>
    <p:extLst>
      <p:ext uri="{BB962C8B-B14F-4D97-AF65-F5344CB8AC3E}">
        <p14:creationId xmlns:p14="http://schemas.microsoft.com/office/powerpoint/2010/main" val="3679255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42E515-73D3-4241-ACC0-7C0C3018A613}"/>
              </a:ext>
            </a:extLst>
          </p:cNvPr>
          <p:cNvSpPr>
            <a:spLocks noGrp="1"/>
          </p:cNvSpPr>
          <p:nvPr>
            <p:ph type="sldNum" sz="quarter" idx="10"/>
          </p:nvPr>
        </p:nvSpPr>
        <p:spPr/>
        <p:txBody>
          <a:bodyPr/>
          <a:lstStyle/>
          <a:p>
            <a:pPr>
              <a:defRPr/>
            </a:pPr>
            <a:fld id="{711C7190-9AC8-425E-9BFB-53B55D98068D}" type="slidenum">
              <a:rPr lang="en-US" altLang="en-US" smtClean="0"/>
              <a:pPr>
                <a:defRPr/>
              </a:pPr>
              <a:t>42</a:t>
            </a:fld>
            <a:endParaRPr lang="en-US" altLang="en-US"/>
          </a:p>
        </p:txBody>
      </p:sp>
      <p:sp>
        <p:nvSpPr>
          <p:cNvPr id="3" name="Content Placeholder 2">
            <a:extLst>
              <a:ext uri="{FF2B5EF4-FFF2-40B4-BE49-F238E27FC236}">
                <a16:creationId xmlns:a16="http://schemas.microsoft.com/office/drawing/2014/main" id="{9C22841C-A34C-4295-880B-637875592E0F}"/>
              </a:ext>
            </a:extLst>
          </p:cNvPr>
          <p:cNvSpPr>
            <a:spLocks noGrp="1"/>
          </p:cNvSpPr>
          <p:nvPr>
            <p:ph idx="1"/>
          </p:nvPr>
        </p:nvSpPr>
        <p:spPr/>
        <p:txBody>
          <a:bodyPr/>
          <a:lstStyle/>
          <a:p>
            <a:r>
              <a:rPr lang="en-US" dirty="0"/>
              <a:t>This Hot Wash aims to capture the following information based on observations made throughout the exercise: </a:t>
            </a:r>
          </a:p>
          <a:p>
            <a:pPr lvl="1"/>
            <a:r>
              <a:rPr lang="en-US" dirty="0"/>
              <a:t>Overall strengths</a:t>
            </a:r>
          </a:p>
          <a:p>
            <a:pPr lvl="1"/>
            <a:r>
              <a:rPr lang="en-US" dirty="0"/>
              <a:t>Overall areas for improvement</a:t>
            </a:r>
          </a:p>
          <a:p>
            <a:pPr lvl="1"/>
            <a:r>
              <a:rPr lang="en-US" dirty="0"/>
              <a:t>Major takeaways and action items </a:t>
            </a:r>
          </a:p>
        </p:txBody>
      </p:sp>
      <p:sp>
        <p:nvSpPr>
          <p:cNvPr id="2" name="Title 1">
            <a:extLst>
              <a:ext uri="{FF2B5EF4-FFF2-40B4-BE49-F238E27FC236}">
                <a16:creationId xmlns:a16="http://schemas.microsoft.com/office/drawing/2014/main" id="{89C43910-9D47-4851-8E2D-EE851F075513}"/>
              </a:ext>
            </a:extLst>
          </p:cNvPr>
          <p:cNvSpPr>
            <a:spLocks noGrp="1"/>
          </p:cNvSpPr>
          <p:nvPr>
            <p:ph type="title"/>
          </p:nvPr>
        </p:nvSpPr>
        <p:spPr/>
        <p:txBody>
          <a:bodyPr/>
          <a:lstStyle/>
          <a:p>
            <a:r>
              <a:rPr lang="en-US" dirty="0"/>
              <a:t>Hot Wash Overview</a:t>
            </a:r>
          </a:p>
        </p:txBody>
      </p:sp>
    </p:spTree>
    <p:extLst>
      <p:ext uri="{BB962C8B-B14F-4D97-AF65-F5344CB8AC3E}">
        <p14:creationId xmlns:p14="http://schemas.microsoft.com/office/powerpoint/2010/main" val="265832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62DFFD-33D0-4F09-9688-32F1CEAE979D}"/>
              </a:ext>
            </a:extLst>
          </p:cNvPr>
          <p:cNvSpPr>
            <a:spLocks noGrp="1"/>
          </p:cNvSpPr>
          <p:nvPr>
            <p:ph type="sldNum" sz="quarter" idx="10"/>
          </p:nvPr>
        </p:nvSpPr>
        <p:spPr/>
        <p:txBody>
          <a:bodyPr/>
          <a:lstStyle/>
          <a:p>
            <a:pPr>
              <a:defRPr/>
            </a:pPr>
            <a:fld id="{711C7190-9AC8-425E-9BFB-53B55D98068D}" type="slidenum">
              <a:rPr lang="en-US" altLang="en-US" smtClean="0"/>
              <a:pPr>
                <a:defRPr/>
              </a:pPr>
              <a:t>43</a:t>
            </a:fld>
            <a:endParaRPr lang="en-US" altLang="en-US" dirty="0"/>
          </a:p>
        </p:txBody>
      </p:sp>
      <p:sp>
        <p:nvSpPr>
          <p:cNvPr id="3" name="Content Placeholder 2">
            <a:extLst>
              <a:ext uri="{FF2B5EF4-FFF2-40B4-BE49-F238E27FC236}">
                <a16:creationId xmlns:a16="http://schemas.microsoft.com/office/drawing/2014/main" id="{1EF31792-E3C4-4D04-B47F-45394635166A}"/>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latin typeface="+mj-lt"/>
                <a:cs typeface="+mn-cs"/>
              </a:rPr>
              <a:t>[Name]</a:t>
            </a:r>
          </a:p>
          <a:p>
            <a:pPr marL="0" lvl="0" indent="0">
              <a:spcBef>
                <a:spcPts val="0"/>
              </a:spcBef>
              <a:spcAft>
                <a:spcPts val="600"/>
              </a:spcAft>
              <a:buNone/>
            </a:pPr>
            <a:r>
              <a:rPr lang="en-US" sz="2000" dirty="0">
                <a:solidFill>
                  <a:srgbClr val="FF0000"/>
                </a:solidFill>
                <a:latin typeface="+mj-lt"/>
                <a:cs typeface="+mn-cs"/>
              </a:rPr>
              <a:t>[Title]</a:t>
            </a:r>
          </a:p>
          <a:p>
            <a:pPr marL="0" lvl="0" indent="0">
              <a:spcBef>
                <a:spcPts val="0"/>
              </a:spcBef>
              <a:spcAft>
                <a:spcPts val="600"/>
              </a:spcAft>
              <a:buNone/>
            </a:pPr>
            <a:r>
              <a:rPr lang="en-US" sz="2000" dirty="0">
                <a:solidFill>
                  <a:srgbClr val="FF0000"/>
                </a:solidFill>
                <a:latin typeface="+mj-lt"/>
                <a:cs typeface="+mn-cs"/>
              </a:rPr>
              <a:t>[Department/Agency/Organization]</a:t>
            </a:r>
          </a:p>
          <a:p>
            <a:pPr marL="0" lvl="0" indent="0">
              <a:spcBef>
                <a:spcPts val="0"/>
              </a:spcBef>
              <a:spcAft>
                <a:spcPts val="600"/>
              </a:spcAft>
              <a:buNone/>
            </a:pPr>
            <a:endParaRPr lang="en-US" sz="2400" dirty="0">
              <a:solidFill>
                <a:srgbClr val="FF0000"/>
              </a:solidFill>
              <a:latin typeface="+mj-lt"/>
              <a:cs typeface="+mn-cs"/>
            </a:endParaRPr>
          </a:p>
          <a:p>
            <a:pPr marL="0" lvl="0" indent="0">
              <a:spcBef>
                <a:spcPts val="0"/>
              </a:spcBef>
              <a:spcAft>
                <a:spcPts val="600"/>
              </a:spcAft>
              <a:buNone/>
            </a:pPr>
            <a:r>
              <a:rPr lang="en-US" sz="2400" b="1" dirty="0">
                <a:solidFill>
                  <a:srgbClr val="FF0000"/>
                </a:solidFill>
                <a:latin typeface="+mj-lt"/>
                <a:cs typeface="+mn-cs"/>
              </a:rPr>
              <a:t>[Name]</a:t>
            </a:r>
          </a:p>
          <a:p>
            <a:pPr marL="0" lvl="0" indent="0">
              <a:spcBef>
                <a:spcPts val="0"/>
              </a:spcBef>
              <a:spcAft>
                <a:spcPts val="600"/>
              </a:spcAft>
              <a:buNone/>
            </a:pPr>
            <a:r>
              <a:rPr lang="en-US" sz="2000" dirty="0">
                <a:solidFill>
                  <a:srgbClr val="FF0000"/>
                </a:solidFill>
                <a:latin typeface="+mj-lt"/>
                <a:cs typeface="+mn-cs"/>
              </a:rPr>
              <a:t>[Title]</a:t>
            </a:r>
          </a:p>
          <a:p>
            <a:pPr marL="0" lvl="0" indent="0">
              <a:spcBef>
                <a:spcPts val="0"/>
              </a:spcBef>
              <a:spcAft>
                <a:spcPts val="600"/>
              </a:spcAft>
              <a:buNone/>
            </a:pPr>
            <a:r>
              <a:rPr lang="en-US" sz="2000" dirty="0">
                <a:solidFill>
                  <a:srgbClr val="FF0000"/>
                </a:solidFill>
                <a:latin typeface="+mj-lt"/>
                <a:cs typeface="+mn-cs"/>
              </a:rPr>
              <a:t>[Department/Agency/Organization</a:t>
            </a:r>
            <a:r>
              <a:rPr lang="en-US" sz="2000" dirty="0">
                <a:solidFill>
                  <a:srgbClr val="FF0000"/>
                </a:solidFill>
                <a:latin typeface="Arial"/>
                <a:cs typeface="+mn-cs"/>
              </a:rPr>
              <a:t>]</a:t>
            </a:r>
          </a:p>
          <a:p>
            <a:endParaRPr lang="en-US" dirty="0"/>
          </a:p>
        </p:txBody>
      </p:sp>
      <p:sp>
        <p:nvSpPr>
          <p:cNvPr id="2" name="Title 1">
            <a:extLst>
              <a:ext uri="{FF2B5EF4-FFF2-40B4-BE49-F238E27FC236}">
                <a16:creationId xmlns:a16="http://schemas.microsoft.com/office/drawing/2014/main" id="{1CDF7CC4-112C-4FCF-AD94-96901B13E56B}"/>
              </a:ext>
            </a:extLst>
          </p:cNvPr>
          <p:cNvSpPr>
            <a:spLocks noGrp="1"/>
          </p:cNvSpPr>
          <p:nvPr>
            <p:ph type="title"/>
          </p:nvPr>
        </p:nvSpPr>
        <p:spPr/>
        <p:txBody>
          <a:bodyPr/>
          <a:lstStyle/>
          <a:p>
            <a:r>
              <a:rPr lang="en-US" dirty="0"/>
              <a:t>Closing Remarks</a:t>
            </a:r>
          </a:p>
        </p:txBody>
      </p:sp>
    </p:spTree>
    <p:extLst>
      <p:ext uri="{BB962C8B-B14F-4D97-AF65-F5344CB8AC3E}">
        <p14:creationId xmlns:p14="http://schemas.microsoft.com/office/powerpoint/2010/main" val="2421554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1F84F5-34C0-4932-96D1-FABA8336F828}"/>
              </a:ext>
            </a:extLst>
          </p:cNvPr>
          <p:cNvSpPr>
            <a:spLocks noGrp="1"/>
          </p:cNvSpPr>
          <p:nvPr>
            <p:ph type="sldNum" sz="quarter" idx="10"/>
          </p:nvPr>
        </p:nvSpPr>
        <p:spPr/>
        <p:txBody>
          <a:bodyPr/>
          <a:lstStyle/>
          <a:p>
            <a:pPr>
              <a:defRPr/>
            </a:pPr>
            <a:fld id="{BB727DF1-B45D-4B1C-B6A4-B449F2C0AC69}" type="slidenum">
              <a:rPr lang="en-US" altLang="en-US" smtClean="0"/>
              <a:pPr>
                <a:defRPr/>
              </a:pPr>
              <a:t>44</a:t>
            </a:fld>
            <a:endParaRPr lang="en-US" altLang="en-US"/>
          </a:p>
        </p:txBody>
      </p:sp>
      <p:sp>
        <p:nvSpPr>
          <p:cNvPr id="2" name="Title 1">
            <a:extLst>
              <a:ext uri="{FF2B5EF4-FFF2-40B4-BE49-F238E27FC236}">
                <a16:creationId xmlns:a16="http://schemas.microsoft.com/office/drawing/2014/main" id="{8038425E-A2FE-477C-8223-6A40560D2349}"/>
              </a:ext>
            </a:extLst>
          </p:cNvPr>
          <p:cNvSpPr>
            <a:spLocks noGrp="1"/>
          </p:cNvSpPr>
          <p:nvPr>
            <p:ph type="title"/>
          </p:nvPr>
        </p:nvSpPr>
        <p:spPr/>
        <p:txBody>
          <a:bodyPr/>
          <a:lstStyle/>
          <a:p>
            <a:r>
              <a:rPr lang="en-US" dirty="0"/>
              <a:t>Adjournment</a:t>
            </a:r>
          </a:p>
        </p:txBody>
      </p:sp>
    </p:spTree>
    <p:extLst>
      <p:ext uri="{BB962C8B-B14F-4D97-AF65-F5344CB8AC3E}">
        <p14:creationId xmlns:p14="http://schemas.microsoft.com/office/powerpoint/2010/main" val="1014198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Hurricane Tabletop Exercise&#10;Exercise Conduct Briefing " title="Hurricane Tabletop Exercise">
            <a:extLst>
              <a:ext uri="{FF2B5EF4-FFF2-40B4-BE49-F238E27FC236}">
                <a16:creationId xmlns:a16="http://schemas.microsoft.com/office/drawing/2014/main" id="{BF577B6B-A6DE-4FA6-9C3E-ACDB8D06BE8E}"/>
              </a:ext>
            </a:extLst>
          </p:cNvPr>
          <p:cNvSpPr txBox="1"/>
          <p:nvPr/>
        </p:nvSpPr>
        <p:spPr>
          <a:xfrm>
            <a:off x="304801" y="4267200"/>
            <a:ext cx="8153400" cy="1692771"/>
          </a:xfrm>
          <a:prstGeom prst="rect">
            <a:avLst/>
          </a:prstGeom>
          <a:noFill/>
        </p:spPr>
        <p:txBody>
          <a:bodyPr wrap="square" rtlCol="0">
            <a:spAutoFit/>
          </a:bodyPr>
          <a:lstStyle/>
          <a:p>
            <a:pPr>
              <a:spcBef>
                <a:spcPts val="1200"/>
              </a:spcBef>
              <a:spcAft>
                <a:spcPts val="1200"/>
              </a:spcAft>
            </a:pPr>
            <a:r>
              <a:rPr lang="en-US" sz="3200" b="1" dirty="0">
                <a:latin typeface="+mj-lt"/>
              </a:rPr>
              <a:t>Hurricane Tabletop Exercise </a:t>
            </a:r>
          </a:p>
          <a:p>
            <a:r>
              <a:rPr lang="en-US" sz="28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8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162288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F425AC-E981-45E7-A136-54BD5ACD4D5D}"/>
              </a:ext>
            </a:extLst>
          </p:cNvPr>
          <p:cNvSpPr>
            <a:spLocks noGrp="1"/>
          </p:cNvSpPr>
          <p:nvPr>
            <p:ph type="sldNum" sz="quarter" idx="10"/>
          </p:nvPr>
        </p:nvSpPr>
        <p:spPr/>
        <p:txBody>
          <a:bodyPr/>
          <a:lstStyle/>
          <a:p>
            <a:pPr>
              <a:defRPr/>
            </a:pPr>
            <a:fld id="{711C7190-9AC8-425E-9BFB-53B55D98068D}" type="slidenum">
              <a:rPr lang="en-US" altLang="en-US" smtClean="0"/>
              <a:pPr>
                <a:defRPr/>
              </a:pPr>
              <a:t>5</a:t>
            </a:fld>
            <a:endParaRPr lang="en-US" altLang="en-US" dirty="0"/>
          </a:p>
        </p:txBody>
      </p:sp>
      <p:graphicFrame>
        <p:nvGraphicFramePr>
          <p:cNvPr id="5" name="Table 4" descr="Welcome and Introductions, Exercise Overview, Module 1: Preparedness, Break, Module 2: Response, Break, Module 3: Short-Term Recovery, Exercise Hot Wash, and Closing Remarks. " title="Exercise Schedule ">
            <a:extLst>
              <a:ext uri="{FF2B5EF4-FFF2-40B4-BE49-F238E27FC236}">
                <a16:creationId xmlns:a16="http://schemas.microsoft.com/office/drawing/2014/main" id="{EFF04D66-F426-44AC-B9A3-369B210986F2}"/>
              </a:ext>
            </a:extLst>
          </p:cNvPr>
          <p:cNvGraphicFramePr>
            <a:graphicFrameLocks noGrp="1"/>
          </p:cNvGraphicFramePr>
          <p:nvPr>
            <p:extLst>
              <p:ext uri="{D42A27DB-BD31-4B8C-83A1-F6EECF244321}">
                <p14:modId xmlns:p14="http://schemas.microsoft.com/office/powerpoint/2010/main" val="2048476453"/>
              </p:ext>
            </p:extLst>
          </p:nvPr>
        </p:nvGraphicFramePr>
        <p:xfrm>
          <a:off x="914400" y="1417320"/>
          <a:ext cx="7315200" cy="3688080"/>
        </p:xfrm>
        <a:graphic>
          <a:graphicData uri="http://schemas.openxmlformats.org/drawingml/2006/table">
            <a:tbl>
              <a:tblPr firstRow="1" bandRow="1">
                <a:tableStyleId>{F5AB1C69-6EDB-4FF4-983F-18BD219EF322}</a:tableStyleId>
              </a:tblPr>
              <a:tblGrid>
                <a:gridCol w="4191000">
                  <a:extLst>
                    <a:ext uri="{9D8B030D-6E8A-4147-A177-3AD203B41FA5}">
                      <a16:colId xmlns:a16="http://schemas.microsoft.com/office/drawing/2014/main" val="3963347002"/>
                    </a:ext>
                  </a:extLst>
                </a:gridCol>
                <a:gridCol w="3124200">
                  <a:extLst>
                    <a:ext uri="{9D8B030D-6E8A-4147-A177-3AD203B41FA5}">
                      <a16:colId xmlns:a16="http://schemas.microsoft.com/office/drawing/2014/main" val="3448575807"/>
                    </a:ext>
                  </a:extLst>
                </a:gridCol>
              </a:tblGrid>
              <a:tr h="373457">
                <a:tc>
                  <a:txBody>
                    <a:bodyPr/>
                    <a:lstStyle/>
                    <a:p>
                      <a:r>
                        <a:rPr lang="en-US" sz="2000" dirty="0">
                          <a:latin typeface="+mj-lt"/>
                        </a:rPr>
                        <a:t>Activity</a:t>
                      </a:r>
                    </a:p>
                  </a:txBody>
                  <a:tcPr/>
                </a:tc>
                <a:tc>
                  <a:txBody>
                    <a:bodyPr/>
                    <a:lstStyle/>
                    <a:p>
                      <a:r>
                        <a:rPr lang="en-US" sz="2000" dirty="0">
                          <a:latin typeface="+mj-lt"/>
                        </a:rPr>
                        <a:t>Time</a:t>
                      </a:r>
                    </a:p>
                  </a:txBody>
                  <a:tcPr/>
                </a:tc>
                <a:extLst>
                  <a:ext uri="{0D108BD9-81ED-4DB2-BD59-A6C34878D82A}">
                    <a16:rowId xmlns:a16="http://schemas.microsoft.com/office/drawing/2014/main" val="2733432528"/>
                  </a:ext>
                </a:extLst>
              </a:tr>
              <a:tr h="344730">
                <a:tc>
                  <a:txBody>
                    <a:bodyPr/>
                    <a:lstStyle/>
                    <a:p>
                      <a:pPr>
                        <a:spcBef>
                          <a:spcPts val="600"/>
                        </a:spcBef>
                        <a:spcAft>
                          <a:spcPts val="600"/>
                        </a:spcAft>
                      </a:pPr>
                      <a:r>
                        <a:rPr lang="en-US" dirty="0">
                          <a:solidFill>
                            <a:srgbClr val="FF0000"/>
                          </a:solidFill>
                          <a:latin typeface="+mj-lt"/>
                        </a:rPr>
                        <a:t>[Welcome and Introductions]</a:t>
                      </a:r>
                    </a:p>
                  </a:txBody>
                  <a:tcPr/>
                </a:tc>
                <a:tc>
                  <a:txBody>
                    <a:bodyPr/>
                    <a:lstStyle/>
                    <a:p>
                      <a:pPr>
                        <a:spcBef>
                          <a:spcPts val="600"/>
                        </a:spcBef>
                        <a:spcAft>
                          <a:spcPts val="600"/>
                        </a:spcAft>
                      </a:pPr>
                      <a:r>
                        <a:rPr lang="en-US" dirty="0">
                          <a:solidFill>
                            <a:srgbClr val="FF0000"/>
                          </a:solidFill>
                          <a:latin typeface="+mj-lt"/>
                        </a:rPr>
                        <a:t>[00:00 a.m.]</a:t>
                      </a:r>
                    </a:p>
                  </a:txBody>
                  <a:tcPr/>
                </a:tc>
                <a:extLst>
                  <a:ext uri="{0D108BD9-81ED-4DB2-BD59-A6C34878D82A}">
                    <a16:rowId xmlns:a16="http://schemas.microsoft.com/office/drawing/2014/main" val="1055219570"/>
                  </a:ext>
                </a:extLst>
              </a:tr>
              <a:tr h="344730">
                <a:tc>
                  <a:txBody>
                    <a:bodyPr/>
                    <a:lstStyle/>
                    <a:p>
                      <a:pPr>
                        <a:spcBef>
                          <a:spcPts val="600"/>
                        </a:spcBef>
                        <a:spcAft>
                          <a:spcPts val="600"/>
                        </a:spcAft>
                      </a:pPr>
                      <a:r>
                        <a:rPr lang="en-US" dirty="0">
                          <a:solidFill>
                            <a:srgbClr val="FF0000"/>
                          </a:solidFill>
                          <a:latin typeface="+mj-lt"/>
                        </a:rPr>
                        <a:t>[Exercise Overview]</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1613660368"/>
                  </a:ext>
                </a:extLst>
              </a:tr>
              <a:tr h="344730">
                <a:tc>
                  <a:txBody>
                    <a:bodyPr/>
                    <a:lstStyle/>
                    <a:p>
                      <a:pPr>
                        <a:spcBef>
                          <a:spcPts val="600"/>
                        </a:spcBef>
                        <a:spcAft>
                          <a:spcPts val="600"/>
                        </a:spcAft>
                      </a:pPr>
                      <a:r>
                        <a:rPr lang="en-US" dirty="0">
                          <a:solidFill>
                            <a:srgbClr val="000000"/>
                          </a:solidFill>
                          <a:latin typeface="+mj-lt"/>
                        </a:rPr>
                        <a:t>Module 1: Preparedness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1985242980"/>
                  </a:ext>
                </a:extLst>
              </a:tr>
              <a:tr h="344730">
                <a:tc>
                  <a:txBody>
                    <a:bodyPr/>
                    <a:lstStyle/>
                    <a:p>
                      <a:pPr>
                        <a:spcBef>
                          <a:spcPts val="600"/>
                        </a:spcBef>
                        <a:spcAft>
                          <a:spcPts val="600"/>
                        </a:spcAft>
                      </a:pPr>
                      <a:r>
                        <a:rPr lang="en-US" dirty="0">
                          <a:solidFill>
                            <a:srgbClr val="000000"/>
                          </a:solidFill>
                          <a:latin typeface="+mj-lt"/>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4104195714"/>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2: Response</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182442540"/>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000000"/>
                          </a:solidFill>
                          <a:latin typeface="+mj-lt"/>
                          <a:ea typeface="+mn-ea"/>
                          <a:cs typeface="+mn-cs"/>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569418042"/>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3: Short-Term Recovery</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757569685"/>
                  </a:ext>
                </a:extLst>
              </a:tr>
              <a:tr h="344730">
                <a:tc>
                  <a:txBody>
                    <a:bodyPr/>
                    <a:lstStyle/>
                    <a:p>
                      <a:pPr>
                        <a:spcBef>
                          <a:spcPts val="600"/>
                        </a:spcBef>
                        <a:spcAft>
                          <a:spcPts val="600"/>
                        </a:spcAft>
                      </a:pPr>
                      <a:r>
                        <a:rPr lang="en-US" dirty="0">
                          <a:solidFill>
                            <a:srgbClr val="FF0000"/>
                          </a:solidFill>
                          <a:latin typeface="+mj-lt"/>
                        </a:rPr>
                        <a:t>[Exercise Hot Wash]</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388495616"/>
                  </a:ext>
                </a:extLst>
              </a:tr>
              <a:tr h="344730">
                <a:tc>
                  <a:txBody>
                    <a:bodyPr/>
                    <a:lstStyle/>
                    <a:p>
                      <a:pPr>
                        <a:spcBef>
                          <a:spcPts val="600"/>
                        </a:spcBef>
                        <a:spcAft>
                          <a:spcPts val="600"/>
                        </a:spcAft>
                      </a:pPr>
                      <a:r>
                        <a:rPr lang="en-US" dirty="0">
                          <a:solidFill>
                            <a:srgbClr val="FF0000"/>
                          </a:solidFill>
                          <a:latin typeface="+mj-lt"/>
                        </a:rPr>
                        <a:t>[Closing Remarks]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403050161"/>
                  </a:ext>
                </a:extLst>
              </a:tr>
            </a:tbl>
          </a:graphicData>
        </a:graphic>
      </p:graphicFrame>
      <p:sp>
        <p:nvSpPr>
          <p:cNvPr id="2" name="Title 1">
            <a:extLst>
              <a:ext uri="{FF2B5EF4-FFF2-40B4-BE49-F238E27FC236}">
                <a16:creationId xmlns:a16="http://schemas.microsoft.com/office/drawing/2014/main" id="{B8DAE60A-1A87-4E11-B2DC-79D374202639}"/>
              </a:ext>
            </a:extLst>
          </p:cNvPr>
          <p:cNvSpPr>
            <a:spLocks noGrp="1"/>
          </p:cNvSpPr>
          <p:nvPr>
            <p:ph type="title"/>
          </p:nvPr>
        </p:nvSpPr>
        <p:spPr>
          <a:xfrm>
            <a:off x="315913" y="0"/>
            <a:ext cx="7469187" cy="1050925"/>
          </a:xfrm>
        </p:spPr>
        <p:txBody>
          <a:bodyPr/>
          <a:lstStyle/>
          <a:p>
            <a:r>
              <a:rPr lang="en-US" dirty="0"/>
              <a:t>Exercise Schedule</a:t>
            </a:r>
          </a:p>
        </p:txBody>
      </p:sp>
    </p:spTree>
    <p:extLst>
      <p:ext uri="{BB962C8B-B14F-4D97-AF65-F5344CB8AC3E}">
        <p14:creationId xmlns:p14="http://schemas.microsoft.com/office/powerpoint/2010/main" val="405204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722621-DA8F-4E90-89BB-3A95CBB66F2B}"/>
              </a:ext>
            </a:extLst>
          </p:cNvPr>
          <p:cNvSpPr>
            <a:spLocks noGrp="1"/>
          </p:cNvSpPr>
          <p:nvPr>
            <p:ph type="sldNum" sz="quarter" idx="10"/>
          </p:nvPr>
        </p:nvSpPr>
        <p:spPr/>
        <p:txBody>
          <a:bodyPr/>
          <a:lstStyle/>
          <a:p>
            <a:pPr>
              <a:defRPr/>
            </a:pPr>
            <a:fld id="{BB727DF1-B45D-4B1C-B6A4-B449F2C0AC69}" type="slidenum">
              <a:rPr lang="en-US" altLang="en-US" smtClean="0"/>
              <a:pPr>
                <a:defRPr/>
              </a:pPr>
              <a:t>6</a:t>
            </a:fld>
            <a:endParaRPr lang="en-US" altLang="en-US"/>
          </a:p>
        </p:txBody>
      </p:sp>
      <p:sp>
        <p:nvSpPr>
          <p:cNvPr id="2" name="Title 1">
            <a:extLst>
              <a:ext uri="{FF2B5EF4-FFF2-40B4-BE49-F238E27FC236}">
                <a16:creationId xmlns:a16="http://schemas.microsoft.com/office/drawing/2014/main" id="{315CCB48-7D67-459D-9696-AB98AB24C0C4}"/>
              </a:ext>
            </a:extLst>
          </p:cNvPr>
          <p:cNvSpPr>
            <a:spLocks noGrp="1"/>
          </p:cNvSpPr>
          <p:nvPr>
            <p:ph type="title"/>
          </p:nvPr>
        </p:nvSpPr>
        <p:spPr/>
        <p:txBody>
          <a:bodyPr/>
          <a:lstStyle/>
          <a:p>
            <a:r>
              <a:rPr lang="en-US" dirty="0"/>
              <a:t>Exercise Overview</a:t>
            </a:r>
          </a:p>
        </p:txBody>
      </p:sp>
    </p:spTree>
    <p:extLst>
      <p:ext uri="{BB962C8B-B14F-4D97-AF65-F5344CB8AC3E}">
        <p14:creationId xmlns:p14="http://schemas.microsoft.com/office/powerpoint/2010/main" val="272263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DBA7C3-77EA-40E3-AE10-200C5BF81181}"/>
              </a:ext>
            </a:extLst>
          </p:cNvPr>
          <p:cNvSpPr>
            <a:spLocks noGrp="1"/>
          </p:cNvSpPr>
          <p:nvPr>
            <p:ph type="sldNum" sz="quarter" idx="10"/>
          </p:nvPr>
        </p:nvSpPr>
        <p:spPr/>
        <p:txBody>
          <a:bodyPr/>
          <a:lstStyle/>
          <a:p>
            <a:pPr>
              <a:defRPr/>
            </a:pPr>
            <a:fld id="{711C7190-9AC8-425E-9BFB-53B55D98068D}" type="slidenum">
              <a:rPr lang="en-US" altLang="en-US" smtClean="0"/>
              <a:pPr>
                <a:defRPr/>
              </a:pPr>
              <a:t>7</a:t>
            </a:fld>
            <a:endParaRPr lang="en-US" altLang="en-US"/>
          </a:p>
        </p:txBody>
      </p:sp>
      <p:sp>
        <p:nvSpPr>
          <p:cNvPr id="3" name="Content Placeholder 2">
            <a:extLst>
              <a:ext uri="{FF2B5EF4-FFF2-40B4-BE49-F238E27FC236}">
                <a16:creationId xmlns:a16="http://schemas.microsoft.com/office/drawing/2014/main" id="{5963D98A-86A4-48F7-9F65-E24BB34AADBA}"/>
              </a:ext>
            </a:extLst>
          </p:cNvPr>
          <p:cNvSpPr>
            <a:spLocks noGrp="1"/>
          </p:cNvSpPr>
          <p:nvPr>
            <p:ph idx="1"/>
          </p:nvPr>
        </p:nvSpPr>
        <p:spPr>
          <a:xfrm>
            <a:off x="723900" y="1295400"/>
            <a:ext cx="7886700" cy="4800600"/>
          </a:xfrm>
        </p:spPr>
        <p:txBody>
          <a:bodyPr/>
          <a:lstStyle/>
          <a:p>
            <a:pPr marL="0" indent="0">
              <a:buNone/>
            </a:pPr>
            <a:r>
              <a:rPr lang="en-US" b="1" dirty="0"/>
              <a:t>Background:</a:t>
            </a:r>
          </a:p>
          <a:p>
            <a:pPr lvl="1">
              <a:buFont typeface="Wingdings" panose="05000000000000000000" pitchFamily="2" charset="2"/>
              <a:buChar char="§"/>
            </a:pPr>
            <a:r>
              <a:rPr lang="en-US" dirty="0"/>
              <a:t>This Tabletop Exercise (TTX) is made available through the Campus Resilience (CR) Program Exercise Starter Kits</a:t>
            </a:r>
          </a:p>
          <a:p>
            <a:pPr lvl="1">
              <a:buFont typeface="Wingdings" panose="05000000000000000000" pitchFamily="2" charset="2"/>
              <a:buChar char="§"/>
            </a:pPr>
            <a:r>
              <a:rPr lang="en-US" dirty="0"/>
              <a:t>Each Exercise Starter Kit aims to support practitioners and senior leaders from the academic community in assessing emergency plans, policies, and procedures while also enhancing overall campus resilience</a:t>
            </a:r>
          </a:p>
          <a:p>
            <a:pPr marL="0" indent="0">
              <a:buNone/>
            </a:pPr>
            <a:r>
              <a:rPr lang="en-US" b="1" dirty="0"/>
              <a:t>Purpose:</a:t>
            </a:r>
          </a:p>
          <a:p>
            <a:pPr lvl="1">
              <a:buFont typeface="Wingdings" panose="05000000000000000000" pitchFamily="2" charset="2"/>
              <a:buChar char="§"/>
            </a:pPr>
            <a:r>
              <a:rPr lang="en-US" dirty="0"/>
              <a:t>This specific Exercise Starter Kit will provide the opportunity to examine preparedness, response, and recovery operations related to a hurricane</a:t>
            </a:r>
          </a:p>
          <a:p>
            <a:pPr lvl="1"/>
            <a:endParaRPr lang="en-US" dirty="0"/>
          </a:p>
        </p:txBody>
      </p:sp>
      <p:sp>
        <p:nvSpPr>
          <p:cNvPr id="2" name="Title 1">
            <a:extLst>
              <a:ext uri="{FF2B5EF4-FFF2-40B4-BE49-F238E27FC236}">
                <a16:creationId xmlns:a16="http://schemas.microsoft.com/office/drawing/2014/main" id="{45EB1D01-0F41-4325-93DA-C06E3A9595C8}"/>
              </a:ext>
            </a:extLst>
          </p:cNvPr>
          <p:cNvSpPr>
            <a:spLocks noGrp="1"/>
          </p:cNvSpPr>
          <p:nvPr>
            <p:ph type="title"/>
          </p:nvPr>
        </p:nvSpPr>
        <p:spPr/>
        <p:txBody>
          <a:bodyPr/>
          <a:lstStyle/>
          <a:p>
            <a:r>
              <a:rPr lang="en-US" dirty="0"/>
              <a:t>Exercise Overview</a:t>
            </a:r>
          </a:p>
        </p:txBody>
      </p:sp>
    </p:spTree>
    <p:extLst>
      <p:ext uri="{BB962C8B-B14F-4D97-AF65-F5344CB8AC3E}">
        <p14:creationId xmlns:p14="http://schemas.microsoft.com/office/powerpoint/2010/main" val="407530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A06EFE-1485-4DE8-8290-AA4D8E6F250C}"/>
              </a:ext>
            </a:extLst>
          </p:cNvPr>
          <p:cNvSpPr>
            <a:spLocks noGrp="1"/>
          </p:cNvSpPr>
          <p:nvPr>
            <p:ph type="sldNum" sz="quarter" idx="10"/>
          </p:nvPr>
        </p:nvSpPr>
        <p:spPr/>
        <p:txBody>
          <a:bodyPr/>
          <a:lstStyle/>
          <a:p>
            <a:pPr>
              <a:defRPr/>
            </a:pPr>
            <a:fld id="{711C7190-9AC8-425E-9BFB-53B55D98068D}" type="slidenum">
              <a:rPr lang="en-US" altLang="en-US" smtClean="0"/>
              <a:pPr>
                <a:defRPr/>
              </a:pPr>
              <a:t>8</a:t>
            </a:fld>
            <a:endParaRPr lang="en-US" altLang="en-US"/>
          </a:p>
        </p:txBody>
      </p:sp>
      <p:sp>
        <p:nvSpPr>
          <p:cNvPr id="3" name="Content Placeholder 2">
            <a:extLst>
              <a:ext uri="{FF2B5EF4-FFF2-40B4-BE49-F238E27FC236}">
                <a16:creationId xmlns:a16="http://schemas.microsoft.com/office/drawing/2014/main" id="{088EDC8E-D553-41D5-816E-5B0D60EBBEDA}"/>
              </a:ext>
            </a:extLst>
          </p:cNvPr>
          <p:cNvSpPr>
            <a:spLocks noGrp="1"/>
          </p:cNvSpPr>
          <p:nvPr>
            <p:ph idx="1"/>
          </p:nvPr>
        </p:nvSpPr>
        <p:spPr/>
        <p:txBody>
          <a:bodyPr/>
          <a:lstStyle/>
          <a:p>
            <a:pPr marL="0" indent="0">
              <a:buNone/>
            </a:pPr>
            <a:r>
              <a:rPr lang="en-US" b="1" dirty="0"/>
              <a:t>Scope:</a:t>
            </a:r>
          </a:p>
          <a:p>
            <a:pPr lvl="1">
              <a:buFont typeface="Wingdings" panose="05000000000000000000" pitchFamily="2" charset="2"/>
              <a:buChar char="§"/>
            </a:pPr>
            <a:r>
              <a:rPr lang="en-US" dirty="0"/>
              <a:t>This </a:t>
            </a:r>
            <a:r>
              <a:rPr lang="en-US" dirty="0">
                <a:solidFill>
                  <a:srgbClr val="FF0000"/>
                </a:solidFill>
              </a:rPr>
              <a:t>[insert duration]</a:t>
            </a:r>
            <a:r>
              <a:rPr lang="en-US" dirty="0">
                <a:solidFill>
                  <a:srgbClr val="000000"/>
                </a:solidFill>
              </a:rPr>
              <a:t>-TTX is divided into three Modules:</a:t>
            </a:r>
          </a:p>
          <a:p>
            <a:pPr lvl="2">
              <a:buFont typeface="Times New Roman" panose="02020603050405020304" pitchFamily="18" charset="0"/>
              <a:buChar char="–"/>
            </a:pPr>
            <a:r>
              <a:rPr lang="en-US" b="1" dirty="0">
                <a:solidFill>
                  <a:srgbClr val="000000"/>
                </a:solidFill>
              </a:rPr>
              <a:t>Module 1 </a:t>
            </a:r>
            <a:r>
              <a:rPr lang="en-US" dirty="0">
                <a:solidFill>
                  <a:srgbClr val="000000"/>
                </a:solidFill>
              </a:rPr>
              <a:t>will examine preparedness operations leading up to a hurricane</a:t>
            </a:r>
          </a:p>
          <a:p>
            <a:pPr lvl="2">
              <a:buFont typeface="Times New Roman" panose="02020603050405020304" pitchFamily="18" charset="0"/>
              <a:buChar char="–"/>
            </a:pPr>
            <a:r>
              <a:rPr lang="en-US" b="1" dirty="0">
                <a:solidFill>
                  <a:srgbClr val="000000"/>
                </a:solidFill>
              </a:rPr>
              <a:t>Module 2</a:t>
            </a:r>
            <a:r>
              <a:rPr lang="en-US" dirty="0">
                <a:solidFill>
                  <a:srgbClr val="000000"/>
                </a:solidFill>
              </a:rPr>
              <a:t> will examine response efforts once a hurricane makes landfall</a:t>
            </a:r>
          </a:p>
          <a:p>
            <a:pPr lvl="2">
              <a:buFont typeface="Times New Roman" panose="02020603050405020304" pitchFamily="18" charset="0"/>
              <a:buChar char="–"/>
            </a:pPr>
            <a:r>
              <a:rPr lang="en-US" b="1" dirty="0">
                <a:solidFill>
                  <a:srgbClr val="000000"/>
                </a:solidFill>
              </a:rPr>
              <a:t>Module 3</a:t>
            </a:r>
            <a:r>
              <a:rPr lang="en-US" dirty="0">
                <a:solidFill>
                  <a:srgbClr val="000000"/>
                </a:solidFill>
              </a:rPr>
              <a:t> will examine short-term recovery operations following a hurricane</a:t>
            </a:r>
          </a:p>
          <a:p>
            <a:pPr lvl="1">
              <a:buFont typeface="Wingdings" panose="05000000000000000000" pitchFamily="2" charset="2"/>
              <a:buChar char="§"/>
            </a:pPr>
            <a:r>
              <a:rPr lang="en-US" dirty="0"/>
              <a:t>Each Module will consist of two activities: </a:t>
            </a:r>
          </a:p>
          <a:p>
            <a:pPr marL="1030288" lvl="2" indent="-342900">
              <a:buFont typeface="+mj-lt"/>
              <a:buAutoNum type="arabicPeriod"/>
            </a:pPr>
            <a:r>
              <a:rPr lang="en-US" b="1" dirty="0">
                <a:solidFill>
                  <a:srgbClr val="000000"/>
                </a:solidFill>
              </a:rPr>
              <a:t>Scenario Overview: </a:t>
            </a:r>
            <a:r>
              <a:rPr lang="en-US" dirty="0">
                <a:solidFill>
                  <a:srgbClr val="000000"/>
                </a:solidFill>
              </a:rPr>
              <a:t>Each Module will contain a detailed overview of the scenario </a:t>
            </a:r>
          </a:p>
          <a:p>
            <a:pPr marL="1030288" lvl="2" indent="-342900">
              <a:buFont typeface="+mj-lt"/>
              <a:buAutoNum type="arabicPeriod"/>
            </a:pPr>
            <a:r>
              <a:rPr lang="en-US" b="1" dirty="0">
                <a:solidFill>
                  <a:srgbClr val="000000"/>
                </a:solidFill>
              </a:rPr>
              <a:t>Facilitated Discussions: </a:t>
            </a:r>
            <a:r>
              <a:rPr lang="en-US" dirty="0">
                <a:solidFill>
                  <a:srgbClr val="000000"/>
                </a:solidFill>
              </a:rPr>
              <a:t>Participants will engage in facilitated discussions surrounding a set of discussion questions </a:t>
            </a:r>
          </a:p>
          <a:p>
            <a:pPr lvl="1"/>
            <a:endParaRPr lang="en-US" sz="2200" dirty="0">
              <a:solidFill>
                <a:srgbClr val="000000"/>
              </a:solidFill>
              <a:highlight>
                <a:srgbClr val="FFFF00"/>
              </a:highlight>
            </a:endParaRPr>
          </a:p>
        </p:txBody>
      </p:sp>
      <p:sp>
        <p:nvSpPr>
          <p:cNvPr id="2" name="Title 1">
            <a:extLst>
              <a:ext uri="{FF2B5EF4-FFF2-40B4-BE49-F238E27FC236}">
                <a16:creationId xmlns:a16="http://schemas.microsoft.com/office/drawing/2014/main" id="{7DF09BA2-833C-4798-874F-AE418CC95EFD}"/>
              </a:ext>
            </a:extLst>
          </p:cNvPr>
          <p:cNvSpPr>
            <a:spLocks noGrp="1"/>
          </p:cNvSpPr>
          <p:nvPr>
            <p:ph type="title"/>
          </p:nvPr>
        </p:nvSpPr>
        <p:spPr/>
        <p:txBody>
          <a:bodyPr/>
          <a:lstStyle/>
          <a:p>
            <a:r>
              <a:rPr lang="en-US" dirty="0"/>
              <a:t>Exercise Overview (cont.)</a:t>
            </a:r>
          </a:p>
        </p:txBody>
      </p:sp>
    </p:spTree>
    <p:extLst>
      <p:ext uri="{BB962C8B-B14F-4D97-AF65-F5344CB8AC3E}">
        <p14:creationId xmlns:p14="http://schemas.microsoft.com/office/powerpoint/2010/main" val="296952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1505EA-E2A0-46BC-875F-0E606F7527F8}"/>
              </a:ext>
            </a:extLst>
          </p:cNvPr>
          <p:cNvSpPr txBox="1"/>
          <p:nvPr/>
        </p:nvSpPr>
        <p:spPr>
          <a:xfrm>
            <a:off x="1257300" y="5257800"/>
            <a:ext cx="6629400" cy="461665"/>
          </a:xfrm>
          <a:prstGeom prst="rect">
            <a:avLst/>
          </a:prstGeom>
          <a:noFill/>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**Delete slide prior to conduct**</a:t>
            </a:r>
          </a:p>
        </p:txBody>
      </p:sp>
      <p:sp>
        <p:nvSpPr>
          <p:cNvPr id="3" name="Text Placeholder 2">
            <a:extLst>
              <a:ext uri="{FF2B5EF4-FFF2-40B4-BE49-F238E27FC236}">
                <a16:creationId xmlns:a16="http://schemas.microsoft.com/office/drawing/2014/main" id="{820AD200-E80D-4560-8FE6-0D23B05585BA}"/>
              </a:ext>
            </a:extLst>
          </p:cNvPr>
          <p:cNvSpPr>
            <a:spLocks noGrp="1"/>
          </p:cNvSpPr>
          <p:nvPr>
            <p:ph type="body" sz="quarter" idx="10"/>
          </p:nvPr>
        </p:nvSpPr>
        <p:spPr/>
        <p:txBody>
          <a:bodyPr/>
          <a:lstStyle/>
          <a:p>
            <a:r>
              <a:rPr lang="en-US" dirty="0"/>
              <a:t>The exercise objectives contained in the following slide(s) are provided as sample objectives</a:t>
            </a:r>
          </a:p>
          <a:p>
            <a:r>
              <a:rPr lang="en-US" dirty="0"/>
              <a:t>These can be tailored as appropriate to align with the overarching goals and desired outcomes for the exercise</a:t>
            </a:r>
          </a:p>
          <a:p>
            <a:r>
              <a:rPr lang="en-US" dirty="0"/>
              <a:t>Please note that changes made to these objectives will need to be reflected in the associated Facilitator Guide and Situation Manual for this scenario </a:t>
            </a:r>
          </a:p>
        </p:txBody>
      </p:sp>
      <p:sp>
        <p:nvSpPr>
          <p:cNvPr id="2" name="Title 1">
            <a:extLst>
              <a:ext uri="{FF2B5EF4-FFF2-40B4-BE49-F238E27FC236}">
                <a16:creationId xmlns:a16="http://schemas.microsoft.com/office/drawing/2014/main" id="{F088A017-23C4-4EF3-B15A-9635359B7BF1}"/>
              </a:ext>
            </a:extLst>
          </p:cNvPr>
          <p:cNvSpPr>
            <a:spLocks noGrp="1"/>
          </p:cNvSpPr>
          <p:nvPr>
            <p:ph type="title"/>
          </p:nvPr>
        </p:nvSpPr>
        <p:spPr/>
        <p:txBody>
          <a:bodyPr/>
          <a:lstStyle/>
          <a:p>
            <a:r>
              <a:rPr lang="en-US" dirty="0"/>
              <a:t>READ FIRST</a:t>
            </a:r>
          </a:p>
        </p:txBody>
      </p:sp>
    </p:spTree>
    <p:extLst>
      <p:ext uri="{BB962C8B-B14F-4D97-AF65-F5344CB8AC3E}">
        <p14:creationId xmlns:p14="http://schemas.microsoft.com/office/powerpoint/2010/main" val="3315794178"/>
      </p:ext>
    </p:extLst>
  </p:cSld>
  <p:clrMapOvr>
    <a:masterClrMapping/>
  </p:clrMapOvr>
</p:sld>
</file>

<file path=ppt/theme/theme1.xml><?xml version="1.0" encoding="utf-8"?>
<a:theme xmlns:a="http://schemas.openxmlformats.org/drawingml/2006/main" name="DHS_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3c597a9-c3b6-49bf-afce-075b0a87068d">CGPROJECT-1159893215-554</_dlc_DocId>
    <_dlc_DocIdUrl xmlns="e3c597a9-c3b6-49bf-afce-075b0a87068d">
      <Url>https://cadmus.sharepoint.com/sites/projects/2495/_layouts/15/DocIdRedir.aspx?ID=CGPROJECT-1159893215-554</Url>
      <Description>CGPROJECT-1159893215-554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D5D9F2B1D00E49AB3E55494F3229D5" ma:contentTypeVersion="5" ma:contentTypeDescription="Create a new document." ma:contentTypeScope="" ma:versionID="bf3588c58e30aa91fa664abeeaf1e4c9">
  <xsd:schema xmlns:xsd="http://www.w3.org/2001/XMLSchema" xmlns:xs="http://www.w3.org/2001/XMLSchema" xmlns:p="http://schemas.microsoft.com/office/2006/metadata/properties" xmlns:ns2="e3c597a9-c3b6-49bf-afce-075b0a87068d" xmlns:ns3="0593e740-68c4-44c0-a756-34a7f4774939" targetNamespace="http://schemas.microsoft.com/office/2006/metadata/properties" ma:root="true" ma:fieldsID="44b5e3876771f04620641091c14b8390" ns2:_="" ns3:_="">
    <xsd:import namespace="e3c597a9-c3b6-49bf-afce-075b0a87068d"/>
    <xsd:import namespace="0593e740-68c4-44c0-a756-34a7f477493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597a9-c3b6-49bf-afce-075b0a8706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93e740-68c4-44c0-a756-34a7f47749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34CDE5-C8C6-4324-941E-F4FDF24EE9C0}">
  <ds:schemaRefs>
    <ds:schemaRef ds:uri="http://schemas.microsoft.com/office/infopath/2007/PartnerControls"/>
    <ds:schemaRef ds:uri="http://www.w3.org/XML/1998/namespace"/>
    <ds:schemaRef ds:uri="http://purl.org/dc/dcmitype/"/>
    <ds:schemaRef ds:uri="http://schemas.openxmlformats.org/package/2006/metadata/core-properties"/>
    <ds:schemaRef ds:uri="http://purl.org/dc/elements/1.1/"/>
    <ds:schemaRef ds:uri="0593e740-68c4-44c0-a756-34a7f4774939"/>
    <ds:schemaRef ds:uri="http://schemas.microsoft.com/office/2006/documentManagement/types"/>
    <ds:schemaRef ds:uri="http://purl.org/dc/terms/"/>
    <ds:schemaRef ds:uri="e3c597a9-c3b6-49bf-afce-075b0a87068d"/>
    <ds:schemaRef ds:uri="http://schemas.microsoft.com/office/2006/metadata/properties"/>
  </ds:schemaRefs>
</ds:datastoreItem>
</file>

<file path=customXml/itemProps2.xml><?xml version="1.0" encoding="utf-8"?>
<ds:datastoreItem xmlns:ds="http://schemas.openxmlformats.org/officeDocument/2006/customXml" ds:itemID="{2F9BF906-8421-41ED-A734-061C901B0D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597a9-c3b6-49bf-afce-075b0a87068d"/>
    <ds:schemaRef ds:uri="0593e740-68c4-44c0-a756-34a7f47749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DBA403-EF4D-44C7-9B08-7A3CEE2C9C01}">
  <ds:schemaRefs>
    <ds:schemaRef ds:uri="http://schemas.microsoft.com/sharepoint/events"/>
  </ds:schemaRefs>
</ds:datastoreItem>
</file>

<file path=customXml/itemProps4.xml><?xml version="1.0" encoding="utf-8"?>
<ds:datastoreItem xmlns:ds="http://schemas.openxmlformats.org/officeDocument/2006/customXml" ds:itemID="{63F02DB7-0542-41CB-94A2-F4AF24FDA5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DHS_Template</Template>
  <TotalTime>0</TotalTime>
  <Words>2437</Words>
  <Application>Microsoft Office PowerPoint</Application>
  <PresentationFormat>On-screen Show (4:3)</PresentationFormat>
  <Paragraphs>284</Paragraphs>
  <Slides>45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Times</vt:lpstr>
      <vt:lpstr>Times New Roman</vt:lpstr>
      <vt:lpstr>Wingdings</vt:lpstr>
      <vt:lpstr>DHS_Template</vt:lpstr>
      <vt:lpstr>Custom Design</vt:lpstr>
      <vt:lpstr>Campus Resilience Program       Exercise Starter Kit </vt:lpstr>
      <vt:lpstr>READ FIRST</vt:lpstr>
      <vt:lpstr>Welcome and Introductions</vt:lpstr>
      <vt:lpstr>Administrative Remarks</vt:lpstr>
      <vt:lpstr>Exercise Schedule</vt:lpstr>
      <vt:lpstr>Exercise Overview</vt:lpstr>
      <vt:lpstr>Exercise Overview</vt:lpstr>
      <vt:lpstr>Exercise Overview (cont.)</vt:lpstr>
      <vt:lpstr>READ FIRST</vt:lpstr>
      <vt:lpstr>Exercise Objectives</vt:lpstr>
      <vt:lpstr>Participant Roles and Responsibilities</vt:lpstr>
      <vt:lpstr>Participating Organizations</vt:lpstr>
      <vt:lpstr>Exercise Guidelines </vt:lpstr>
      <vt:lpstr>Assumptions and Artificialities</vt:lpstr>
      <vt:lpstr>Start of Exercise</vt:lpstr>
      <vt:lpstr>Module 1: Preparedness</vt:lpstr>
      <vt:lpstr>Module 1: Scenario Overview </vt:lpstr>
      <vt:lpstr>Module 1: Scenario Overview (cont.)</vt:lpstr>
      <vt:lpstr>Module 1: Discussion Questions (1/4)</vt:lpstr>
      <vt:lpstr>Module 1: Discussion Questions (2/4)</vt:lpstr>
      <vt:lpstr>Module 1: Discussion Questions (3/4)</vt:lpstr>
      <vt:lpstr>Module 1: Discussion Questions (4/4)</vt:lpstr>
      <vt:lpstr>Break</vt:lpstr>
      <vt:lpstr>Module 2: Response</vt:lpstr>
      <vt:lpstr>Module 2: Scenario Overview (1/3)</vt:lpstr>
      <vt:lpstr>Module 2: Scenario Overview (2/3)</vt:lpstr>
      <vt:lpstr>Module 2: Scenario Overview (3/3)</vt:lpstr>
      <vt:lpstr>Module 2: Discussion Questions (1/4)</vt:lpstr>
      <vt:lpstr>Module 2: Discussion Questions (2/4)</vt:lpstr>
      <vt:lpstr>Module 2: Discussion Questions (3/4)</vt:lpstr>
      <vt:lpstr>Module 2: Discussion Questions (4/4)</vt:lpstr>
      <vt:lpstr>Break</vt:lpstr>
      <vt:lpstr>Module 3: Short-Term Recovery</vt:lpstr>
      <vt:lpstr>Module 3: Scenario Overview </vt:lpstr>
      <vt:lpstr>Module 3: Scenario Overview (cont.)</vt:lpstr>
      <vt:lpstr>Module 3: Discussion Questions (1/4)</vt:lpstr>
      <vt:lpstr>Module 3: Discussion Questions (2/4)</vt:lpstr>
      <vt:lpstr>Module 3: Discussion Questions (3/4)</vt:lpstr>
      <vt:lpstr>Module 3: Discussion Questions (4/4)</vt:lpstr>
      <vt:lpstr>End of Exercise</vt:lpstr>
      <vt:lpstr>Exercise Hot Wash</vt:lpstr>
      <vt:lpstr>Hot Wash Overview</vt:lpstr>
      <vt:lpstr>Closing Remarks</vt:lpstr>
      <vt:lpstr>Adjournment</vt:lpstr>
      <vt:lpstr>Campus Resilience Program       Exercise Starter Kit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2018-06-01T14:16:11Z</dcterms:created>
  <dcterms:modified xsi:type="dcterms:W3CDTF">2018-06-01T19:04:53Z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0x01010080D5D9F2B1D00E49AB3E55494F3229D5</vt:lpwstr>
  </property>
  <property fmtid="{D5CDD505-2E9C-101B-9397-08002B2CF9AE}" pid="3" name="_dlc_DocIdItemGuid">
    <vt:lpwstr>b0c9e5e0-fe3b-423e-a5d5-9911684d1bee</vt:lpwstr>
  </property>
</Properties>
</file>