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757" r:id="rId5"/>
    <p:sldMasterId id="2147483758" r:id="rId6"/>
  </p:sldMasterIdLst>
  <p:notesMasterIdLst>
    <p:notesMasterId r:id="rId50"/>
  </p:notesMasterIdLst>
  <p:handoutMasterIdLst>
    <p:handoutMasterId r:id="rId51"/>
  </p:handoutMasterIdLst>
  <p:sldIdLst>
    <p:sldId id="455" r:id="rId7"/>
    <p:sldId id="444" r:id="rId8"/>
    <p:sldId id="429" r:id="rId9"/>
    <p:sldId id="385" r:id="rId10"/>
    <p:sldId id="430" r:id="rId11"/>
    <p:sldId id="431" r:id="rId12"/>
    <p:sldId id="386" r:id="rId13"/>
    <p:sldId id="387" r:id="rId14"/>
    <p:sldId id="445" r:id="rId15"/>
    <p:sldId id="432" r:id="rId16"/>
    <p:sldId id="388" r:id="rId17"/>
    <p:sldId id="391" r:id="rId18"/>
    <p:sldId id="389" r:id="rId19"/>
    <p:sldId id="392" r:id="rId20"/>
    <p:sldId id="433" r:id="rId21"/>
    <p:sldId id="434" r:id="rId22"/>
    <p:sldId id="398" r:id="rId23"/>
    <p:sldId id="397" r:id="rId24"/>
    <p:sldId id="399" r:id="rId25"/>
    <p:sldId id="403" r:id="rId26"/>
    <p:sldId id="404" r:id="rId27"/>
    <p:sldId id="405" r:id="rId28"/>
    <p:sldId id="435" r:id="rId29"/>
    <p:sldId id="436" r:id="rId30"/>
    <p:sldId id="408" r:id="rId31"/>
    <p:sldId id="410" r:id="rId32"/>
    <p:sldId id="411" r:id="rId33"/>
    <p:sldId id="412" r:id="rId34"/>
    <p:sldId id="413" r:id="rId35"/>
    <p:sldId id="414" r:id="rId36"/>
    <p:sldId id="437" r:id="rId37"/>
    <p:sldId id="438" r:id="rId38"/>
    <p:sldId id="417" r:id="rId39"/>
    <p:sldId id="420" r:id="rId40"/>
    <p:sldId id="421" r:id="rId41"/>
    <p:sldId id="422" r:id="rId42"/>
    <p:sldId id="423" r:id="rId43"/>
    <p:sldId id="439" r:id="rId44"/>
    <p:sldId id="441" r:id="rId45"/>
    <p:sldId id="401" r:id="rId46"/>
    <p:sldId id="440" r:id="rId47"/>
    <p:sldId id="442" r:id="rId48"/>
    <p:sldId id="458" r:id="rId49"/>
  </p:sldIdLst>
  <p:sldSz cx="9144000" cy="6858000" type="screen4x3"/>
  <p:notesSz cx="6950075" cy="9236075"/>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8D"/>
    <a:srgbClr val="000000"/>
    <a:srgbClr val="003366"/>
    <a:srgbClr val="015289"/>
    <a:srgbClr val="333333"/>
    <a:srgbClr val="050000"/>
    <a:srgbClr val="999999"/>
    <a:srgbClr val="00307F"/>
    <a:srgbClr val="B0B1B3"/>
    <a:srgbClr val="8486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0E0CAB-AF98-4106-B289-AD1D55F8EA5D}" v="68" dt="2018-06-01T13:08:47.4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3" autoAdjust="0"/>
    <p:restoredTop sz="93957" autoAdjust="0"/>
  </p:normalViewPr>
  <p:slideViewPr>
    <p:cSldViewPr>
      <p:cViewPr varScale="1">
        <p:scale>
          <a:sx n="64" d="100"/>
          <a:sy n="64" d="100"/>
        </p:scale>
        <p:origin x="130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578"/>
    </p:cViewPr>
  </p:sorterViewPr>
  <p:notesViewPr>
    <p:cSldViewPr>
      <p:cViewPr varScale="1">
        <p:scale>
          <a:sx n="55" d="100"/>
          <a:sy n="55" d="100"/>
        </p:scale>
        <p:origin x="2862" y="7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8" Type="http://schemas.openxmlformats.org/officeDocument/2006/relationships/customXml" Target="../customXml/item5.xml"/><Relationship Id="rId5" Type="http://schemas.openxmlformats.org/officeDocument/2006/relationships/slideMaster" Target="slideMasters/slideMaster1.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5/10/relationships/revisionInfo" Target="revisionInfo.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0" name="Rectangle 1028"/>
          <p:cNvSpPr>
            <a:spLocks noGrp="1" noChangeArrowheads="1"/>
          </p:cNvSpPr>
          <p:nvPr>
            <p:ph type="ftr" sz="quarter" idx="2"/>
          </p:nvPr>
        </p:nvSpPr>
        <p:spPr bwMode="auto">
          <a:xfrm>
            <a:off x="0" y="8773632"/>
            <a:ext cx="3012983" cy="46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68" tIns="46234" rIns="92468" bIns="46234" numCol="1" anchor="b" anchorCtr="0" compatLnSpc="1">
            <a:prstTxWarp prst="textNoShape">
              <a:avLst/>
            </a:prstTxWarp>
          </a:bodyPr>
          <a:lstStyle>
            <a:lvl1pPr>
              <a:defRPr sz="1200">
                <a:latin typeface="Times" panose="02020603050405020304" pitchFamily="18" charset="0"/>
              </a:defRPr>
            </a:lvl1pPr>
          </a:lstStyle>
          <a:p>
            <a:pPr>
              <a:defRPr/>
            </a:pPr>
            <a:endParaRPr lang="en-US" altLang="en-US"/>
          </a:p>
        </p:txBody>
      </p:sp>
      <p:sp>
        <p:nvSpPr>
          <p:cNvPr id="14341" name="Rectangle 1029"/>
          <p:cNvSpPr>
            <a:spLocks noGrp="1" noChangeArrowheads="1"/>
          </p:cNvSpPr>
          <p:nvPr>
            <p:ph type="sldNum" sz="quarter" idx="3"/>
          </p:nvPr>
        </p:nvSpPr>
        <p:spPr bwMode="auto">
          <a:xfrm>
            <a:off x="3937093" y="8773632"/>
            <a:ext cx="3012983" cy="46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68" tIns="46234" rIns="92468" bIns="46234" numCol="1" anchor="b" anchorCtr="0" compatLnSpc="1">
            <a:prstTxWarp prst="textNoShape">
              <a:avLst/>
            </a:prstTxWarp>
          </a:bodyPr>
          <a:lstStyle>
            <a:lvl1pPr algn="r">
              <a:defRPr sz="1200">
                <a:latin typeface="Times" panose="02020603050405020304" pitchFamily="18" charset="0"/>
              </a:defRPr>
            </a:lvl1pPr>
          </a:lstStyle>
          <a:p>
            <a:pPr>
              <a:defRPr/>
            </a:pPr>
            <a:fld id="{AC13CC6B-47A7-4CFB-B46E-09604B449DB2}" type="slidenum">
              <a:rPr lang="en-US" altLang="en-US"/>
              <a:pPr>
                <a:defRPr/>
              </a:pPr>
              <a:t>‹#›</a:t>
            </a:fld>
            <a:endParaRPr lang="en-US" altLang="en-US"/>
          </a:p>
        </p:txBody>
      </p:sp>
    </p:spTree>
    <p:extLst>
      <p:ext uri="{BB962C8B-B14F-4D97-AF65-F5344CB8AC3E}">
        <p14:creationId xmlns:p14="http://schemas.microsoft.com/office/powerpoint/2010/main" val="215623772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88918" cy="45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t" anchorCtr="0" compatLnSpc="1">
            <a:prstTxWarp prst="textNoShape">
              <a:avLst/>
            </a:prstTxWarp>
          </a:bodyPr>
          <a:lstStyle>
            <a:lvl1pPr defTabSz="900294">
              <a:defRPr sz="1200">
                <a:latin typeface="Times" panose="02020603050405020304" pitchFamily="18" charset="0"/>
              </a:defRPr>
            </a:lvl1pPr>
          </a:lstStyle>
          <a:p>
            <a:pPr>
              <a:defRPr/>
            </a:pPr>
            <a:endParaRPr lang="en-US" altLang="en-US"/>
          </a:p>
        </p:txBody>
      </p:sp>
      <p:sp>
        <p:nvSpPr>
          <p:cNvPr id="16387" name="Rectangle 3"/>
          <p:cNvSpPr>
            <a:spLocks noGrp="1" noChangeArrowheads="1"/>
          </p:cNvSpPr>
          <p:nvPr>
            <p:ph type="dt" idx="1"/>
          </p:nvPr>
        </p:nvSpPr>
        <p:spPr bwMode="auto">
          <a:xfrm>
            <a:off x="3961158" y="0"/>
            <a:ext cx="2988917" cy="45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t" anchorCtr="0" compatLnSpc="1">
            <a:prstTxWarp prst="textNoShape">
              <a:avLst/>
            </a:prstTxWarp>
          </a:bodyPr>
          <a:lstStyle>
            <a:lvl1pPr algn="r" defTabSz="900294">
              <a:defRPr sz="1200">
                <a:latin typeface="Times" panose="02020603050405020304" pitchFamily="18" charset="0"/>
              </a:defRPr>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209675" y="674688"/>
            <a:ext cx="4606925" cy="34544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16389" name="Rectangle 5"/>
          <p:cNvSpPr>
            <a:spLocks noGrp="1" noChangeArrowheads="1"/>
          </p:cNvSpPr>
          <p:nvPr>
            <p:ph type="body" sz="quarter" idx="3"/>
          </p:nvPr>
        </p:nvSpPr>
        <p:spPr bwMode="auto">
          <a:xfrm>
            <a:off x="896837" y="4354013"/>
            <a:ext cx="5156404" cy="4205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6390" name="Rectangle 6"/>
          <p:cNvSpPr>
            <a:spLocks noGrp="1" noChangeArrowheads="1"/>
          </p:cNvSpPr>
          <p:nvPr>
            <p:ph type="ftr" sz="quarter" idx="4"/>
          </p:nvPr>
        </p:nvSpPr>
        <p:spPr bwMode="auto">
          <a:xfrm>
            <a:off x="0" y="8783233"/>
            <a:ext cx="2988918" cy="45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b" anchorCtr="0" compatLnSpc="1">
            <a:prstTxWarp prst="textNoShape">
              <a:avLst/>
            </a:prstTxWarp>
          </a:bodyPr>
          <a:lstStyle>
            <a:lvl1pPr defTabSz="900294">
              <a:defRPr sz="1200">
                <a:latin typeface="Times" panose="02020603050405020304" pitchFamily="18" charset="0"/>
              </a:defRPr>
            </a:lvl1pPr>
          </a:lstStyle>
          <a:p>
            <a:pPr>
              <a:defRPr/>
            </a:pPr>
            <a:endParaRPr lang="en-US" altLang="en-US"/>
          </a:p>
        </p:txBody>
      </p:sp>
      <p:sp>
        <p:nvSpPr>
          <p:cNvPr id="16391" name="Rectangle 7"/>
          <p:cNvSpPr>
            <a:spLocks noGrp="1" noChangeArrowheads="1"/>
          </p:cNvSpPr>
          <p:nvPr>
            <p:ph type="sldNum" sz="quarter" idx="5"/>
          </p:nvPr>
        </p:nvSpPr>
        <p:spPr bwMode="auto">
          <a:xfrm>
            <a:off x="3961158" y="8783233"/>
            <a:ext cx="2988917" cy="45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b" anchorCtr="0" compatLnSpc="1">
            <a:prstTxWarp prst="textNoShape">
              <a:avLst/>
            </a:prstTxWarp>
          </a:bodyPr>
          <a:lstStyle>
            <a:lvl1pPr algn="r" defTabSz="900294">
              <a:defRPr sz="1200">
                <a:latin typeface="Times" panose="02020603050405020304" pitchFamily="18" charset="0"/>
              </a:defRPr>
            </a:lvl1pPr>
          </a:lstStyle>
          <a:p>
            <a:pPr>
              <a:defRPr/>
            </a:pPr>
            <a:fld id="{96BC7B59-A22A-4A44-9130-73FCCB7E58F6}" type="slidenum">
              <a:rPr lang="en-US" altLang="en-US"/>
              <a:pPr>
                <a:defRPr/>
              </a:pPr>
              <a:t>‹#›</a:t>
            </a:fld>
            <a:endParaRPr lang="en-US" altLang="en-US"/>
          </a:p>
        </p:txBody>
      </p:sp>
    </p:spTree>
    <p:extLst>
      <p:ext uri="{BB962C8B-B14F-4D97-AF65-F5344CB8AC3E}">
        <p14:creationId xmlns:p14="http://schemas.microsoft.com/office/powerpoint/2010/main" val="3687684839"/>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a:t>
            </a:fld>
            <a:endParaRPr lang="en-US" altLang="en-US"/>
          </a:p>
        </p:txBody>
      </p:sp>
    </p:spTree>
    <p:extLst>
      <p:ext uri="{BB962C8B-B14F-4D97-AF65-F5344CB8AC3E}">
        <p14:creationId xmlns:p14="http://schemas.microsoft.com/office/powerpoint/2010/main" val="1595438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11</a:t>
            </a:fld>
            <a:endParaRPr lang="en-US" altLang="en-US"/>
          </a:p>
        </p:txBody>
      </p:sp>
    </p:spTree>
    <p:extLst>
      <p:ext uri="{BB962C8B-B14F-4D97-AF65-F5344CB8AC3E}">
        <p14:creationId xmlns:p14="http://schemas.microsoft.com/office/powerpoint/2010/main" val="3748268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12</a:t>
            </a:fld>
            <a:endParaRPr lang="en-US" altLang="en-US"/>
          </a:p>
        </p:txBody>
      </p:sp>
    </p:spTree>
    <p:extLst>
      <p:ext uri="{BB962C8B-B14F-4D97-AF65-F5344CB8AC3E}">
        <p14:creationId xmlns:p14="http://schemas.microsoft.com/office/powerpoint/2010/main" val="4205136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13</a:t>
            </a:fld>
            <a:endParaRPr lang="en-US" altLang="en-US"/>
          </a:p>
        </p:txBody>
      </p:sp>
    </p:spTree>
    <p:extLst>
      <p:ext uri="{BB962C8B-B14F-4D97-AF65-F5344CB8AC3E}">
        <p14:creationId xmlns:p14="http://schemas.microsoft.com/office/powerpoint/2010/main" val="3804439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14</a:t>
            </a:fld>
            <a:endParaRPr lang="en-US" altLang="en-US"/>
          </a:p>
        </p:txBody>
      </p:sp>
    </p:spTree>
    <p:extLst>
      <p:ext uri="{BB962C8B-B14F-4D97-AF65-F5344CB8AC3E}">
        <p14:creationId xmlns:p14="http://schemas.microsoft.com/office/powerpoint/2010/main" val="2208792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15</a:t>
            </a:fld>
            <a:endParaRPr lang="en-US" altLang="en-US"/>
          </a:p>
        </p:txBody>
      </p:sp>
    </p:spTree>
    <p:extLst>
      <p:ext uri="{BB962C8B-B14F-4D97-AF65-F5344CB8AC3E}">
        <p14:creationId xmlns:p14="http://schemas.microsoft.com/office/powerpoint/2010/main" val="1518273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16</a:t>
            </a:fld>
            <a:endParaRPr lang="en-US" altLang="en-US"/>
          </a:p>
        </p:txBody>
      </p:sp>
    </p:spTree>
    <p:extLst>
      <p:ext uri="{BB962C8B-B14F-4D97-AF65-F5344CB8AC3E}">
        <p14:creationId xmlns:p14="http://schemas.microsoft.com/office/powerpoint/2010/main" val="3756314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17</a:t>
            </a:fld>
            <a:endParaRPr lang="en-US" altLang="en-US"/>
          </a:p>
        </p:txBody>
      </p:sp>
    </p:spTree>
    <p:extLst>
      <p:ext uri="{BB962C8B-B14F-4D97-AF65-F5344CB8AC3E}">
        <p14:creationId xmlns:p14="http://schemas.microsoft.com/office/powerpoint/2010/main" val="1684251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18</a:t>
            </a:fld>
            <a:endParaRPr lang="en-US" altLang="en-US"/>
          </a:p>
        </p:txBody>
      </p:sp>
    </p:spTree>
    <p:extLst>
      <p:ext uri="{BB962C8B-B14F-4D97-AF65-F5344CB8AC3E}">
        <p14:creationId xmlns:p14="http://schemas.microsoft.com/office/powerpoint/2010/main" val="325494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19</a:t>
            </a:fld>
            <a:endParaRPr lang="en-US" altLang="en-US"/>
          </a:p>
        </p:txBody>
      </p:sp>
    </p:spTree>
    <p:extLst>
      <p:ext uri="{BB962C8B-B14F-4D97-AF65-F5344CB8AC3E}">
        <p14:creationId xmlns:p14="http://schemas.microsoft.com/office/powerpoint/2010/main" val="721566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20</a:t>
            </a:fld>
            <a:endParaRPr lang="en-US" altLang="en-US"/>
          </a:p>
        </p:txBody>
      </p:sp>
    </p:spTree>
    <p:extLst>
      <p:ext uri="{BB962C8B-B14F-4D97-AF65-F5344CB8AC3E}">
        <p14:creationId xmlns:p14="http://schemas.microsoft.com/office/powerpoint/2010/main" val="2468438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a:t>
            </a:fld>
            <a:endParaRPr lang="en-US" altLang="en-US"/>
          </a:p>
        </p:txBody>
      </p:sp>
    </p:spTree>
    <p:extLst>
      <p:ext uri="{BB962C8B-B14F-4D97-AF65-F5344CB8AC3E}">
        <p14:creationId xmlns:p14="http://schemas.microsoft.com/office/powerpoint/2010/main" val="2448549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21</a:t>
            </a:fld>
            <a:endParaRPr lang="en-US" altLang="en-US"/>
          </a:p>
        </p:txBody>
      </p:sp>
    </p:spTree>
    <p:extLst>
      <p:ext uri="{BB962C8B-B14F-4D97-AF65-F5344CB8AC3E}">
        <p14:creationId xmlns:p14="http://schemas.microsoft.com/office/powerpoint/2010/main" val="826761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22</a:t>
            </a:fld>
            <a:endParaRPr lang="en-US" altLang="en-US"/>
          </a:p>
        </p:txBody>
      </p:sp>
    </p:spTree>
    <p:extLst>
      <p:ext uri="{BB962C8B-B14F-4D97-AF65-F5344CB8AC3E}">
        <p14:creationId xmlns:p14="http://schemas.microsoft.com/office/powerpoint/2010/main" val="2416128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23</a:t>
            </a:fld>
            <a:endParaRPr lang="en-US" altLang="en-US"/>
          </a:p>
        </p:txBody>
      </p:sp>
    </p:spTree>
    <p:extLst>
      <p:ext uri="{BB962C8B-B14F-4D97-AF65-F5344CB8AC3E}">
        <p14:creationId xmlns:p14="http://schemas.microsoft.com/office/powerpoint/2010/main" val="1164121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24</a:t>
            </a:fld>
            <a:endParaRPr lang="en-US" altLang="en-US"/>
          </a:p>
        </p:txBody>
      </p:sp>
    </p:spTree>
    <p:extLst>
      <p:ext uri="{BB962C8B-B14F-4D97-AF65-F5344CB8AC3E}">
        <p14:creationId xmlns:p14="http://schemas.microsoft.com/office/powerpoint/2010/main" val="4022728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25</a:t>
            </a:fld>
            <a:endParaRPr lang="en-US" altLang="en-US"/>
          </a:p>
        </p:txBody>
      </p:sp>
    </p:spTree>
    <p:extLst>
      <p:ext uri="{BB962C8B-B14F-4D97-AF65-F5344CB8AC3E}">
        <p14:creationId xmlns:p14="http://schemas.microsoft.com/office/powerpoint/2010/main" val="1542875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26</a:t>
            </a:fld>
            <a:endParaRPr lang="en-US" altLang="en-US"/>
          </a:p>
        </p:txBody>
      </p:sp>
    </p:spTree>
    <p:extLst>
      <p:ext uri="{BB962C8B-B14F-4D97-AF65-F5344CB8AC3E}">
        <p14:creationId xmlns:p14="http://schemas.microsoft.com/office/powerpoint/2010/main" val="3893034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27</a:t>
            </a:fld>
            <a:endParaRPr lang="en-US" altLang="en-US"/>
          </a:p>
        </p:txBody>
      </p:sp>
    </p:spTree>
    <p:extLst>
      <p:ext uri="{BB962C8B-B14F-4D97-AF65-F5344CB8AC3E}">
        <p14:creationId xmlns:p14="http://schemas.microsoft.com/office/powerpoint/2010/main" val="1697277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28</a:t>
            </a:fld>
            <a:endParaRPr lang="en-US" altLang="en-US"/>
          </a:p>
        </p:txBody>
      </p:sp>
    </p:spTree>
    <p:extLst>
      <p:ext uri="{BB962C8B-B14F-4D97-AF65-F5344CB8AC3E}">
        <p14:creationId xmlns:p14="http://schemas.microsoft.com/office/powerpoint/2010/main" val="31457055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29</a:t>
            </a:fld>
            <a:endParaRPr lang="en-US" altLang="en-US"/>
          </a:p>
        </p:txBody>
      </p:sp>
    </p:spTree>
    <p:extLst>
      <p:ext uri="{BB962C8B-B14F-4D97-AF65-F5344CB8AC3E}">
        <p14:creationId xmlns:p14="http://schemas.microsoft.com/office/powerpoint/2010/main" val="2522150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30</a:t>
            </a:fld>
            <a:endParaRPr lang="en-US" altLang="en-US"/>
          </a:p>
        </p:txBody>
      </p:sp>
    </p:spTree>
    <p:extLst>
      <p:ext uri="{BB962C8B-B14F-4D97-AF65-F5344CB8AC3E}">
        <p14:creationId xmlns:p14="http://schemas.microsoft.com/office/powerpoint/2010/main" val="3945852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a:t>
            </a:fld>
            <a:endParaRPr lang="en-US" altLang="en-US"/>
          </a:p>
        </p:txBody>
      </p:sp>
    </p:spTree>
    <p:extLst>
      <p:ext uri="{BB962C8B-B14F-4D97-AF65-F5344CB8AC3E}">
        <p14:creationId xmlns:p14="http://schemas.microsoft.com/office/powerpoint/2010/main" val="1752882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31</a:t>
            </a:fld>
            <a:endParaRPr lang="en-US" altLang="en-US"/>
          </a:p>
        </p:txBody>
      </p:sp>
    </p:spTree>
    <p:extLst>
      <p:ext uri="{BB962C8B-B14F-4D97-AF65-F5344CB8AC3E}">
        <p14:creationId xmlns:p14="http://schemas.microsoft.com/office/powerpoint/2010/main" val="40727441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32</a:t>
            </a:fld>
            <a:endParaRPr lang="en-US" altLang="en-US"/>
          </a:p>
        </p:txBody>
      </p:sp>
    </p:spTree>
    <p:extLst>
      <p:ext uri="{BB962C8B-B14F-4D97-AF65-F5344CB8AC3E}">
        <p14:creationId xmlns:p14="http://schemas.microsoft.com/office/powerpoint/2010/main" val="17705701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33</a:t>
            </a:fld>
            <a:endParaRPr lang="en-US" altLang="en-US"/>
          </a:p>
        </p:txBody>
      </p:sp>
    </p:spTree>
    <p:extLst>
      <p:ext uri="{BB962C8B-B14F-4D97-AF65-F5344CB8AC3E}">
        <p14:creationId xmlns:p14="http://schemas.microsoft.com/office/powerpoint/2010/main" val="36350741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34</a:t>
            </a:fld>
            <a:endParaRPr lang="en-US" altLang="en-US"/>
          </a:p>
        </p:txBody>
      </p:sp>
    </p:spTree>
    <p:extLst>
      <p:ext uri="{BB962C8B-B14F-4D97-AF65-F5344CB8AC3E}">
        <p14:creationId xmlns:p14="http://schemas.microsoft.com/office/powerpoint/2010/main" val="6217841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35</a:t>
            </a:fld>
            <a:endParaRPr lang="en-US" altLang="en-US"/>
          </a:p>
        </p:txBody>
      </p:sp>
    </p:spTree>
    <p:extLst>
      <p:ext uri="{BB962C8B-B14F-4D97-AF65-F5344CB8AC3E}">
        <p14:creationId xmlns:p14="http://schemas.microsoft.com/office/powerpoint/2010/main" val="32234092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36</a:t>
            </a:fld>
            <a:endParaRPr lang="en-US" altLang="en-US"/>
          </a:p>
        </p:txBody>
      </p:sp>
    </p:spTree>
    <p:extLst>
      <p:ext uri="{BB962C8B-B14F-4D97-AF65-F5344CB8AC3E}">
        <p14:creationId xmlns:p14="http://schemas.microsoft.com/office/powerpoint/2010/main" val="4417566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37</a:t>
            </a:fld>
            <a:endParaRPr lang="en-US" altLang="en-US"/>
          </a:p>
        </p:txBody>
      </p:sp>
    </p:spTree>
    <p:extLst>
      <p:ext uri="{BB962C8B-B14F-4D97-AF65-F5344CB8AC3E}">
        <p14:creationId xmlns:p14="http://schemas.microsoft.com/office/powerpoint/2010/main" val="22334190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38</a:t>
            </a:fld>
            <a:endParaRPr lang="en-US" altLang="en-US"/>
          </a:p>
        </p:txBody>
      </p:sp>
    </p:spTree>
    <p:extLst>
      <p:ext uri="{BB962C8B-B14F-4D97-AF65-F5344CB8AC3E}">
        <p14:creationId xmlns:p14="http://schemas.microsoft.com/office/powerpoint/2010/main" val="40943065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39</a:t>
            </a:fld>
            <a:endParaRPr lang="en-US" altLang="en-US"/>
          </a:p>
        </p:txBody>
      </p:sp>
    </p:spTree>
    <p:extLst>
      <p:ext uri="{BB962C8B-B14F-4D97-AF65-F5344CB8AC3E}">
        <p14:creationId xmlns:p14="http://schemas.microsoft.com/office/powerpoint/2010/main" val="33737715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40</a:t>
            </a:fld>
            <a:endParaRPr lang="en-US" altLang="en-US"/>
          </a:p>
        </p:txBody>
      </p:sp>
    </p:spTree>
    <p:extLst>
      <p:ext uri="{BB962C8B-B14F-4D97-AF65-F5344CB8AC3E}">
        <p14:creationId xmlns:p14="http://schemas.microsoft.com/office/powerpoint/2010/main" val="3978161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5</a:t>
            </a:fld>
            <a:endParaRPr lang="en-US" altLang="en-US"/>
          </a:p>
        </p:txBody>
      </p:sp>
    </p:spTree>
    <p:extLst>
      <p:ext uri="{BB962C8B-B14F-4D97-AF65-F5344CB8AC3E}">
        <p14:creationId xmlns:p14="http://schemas.microsoft.com/office/powerpoint/2010/main" val="26520301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41</a:t>
            </a:fld>
            <a:endParaRPr lang="en-US" altLang="en-US"/>
          </a:p>
        </p:txBody>
      </p:sp>
    </p:spTree>
    <p:extLst>
      <p:ext uri="{BB962C8B-B14F-4D97-AF65-F5344CB8AC3E}">
        <p14:creationId xmlns:p14="http://schemas.microsoft.com/office/powerpoint/2010/main" val="24442331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42</a:t>
            </a:fld>
            <a:endParaRPr lang="en-US" altLang="en-US"/>
          </a:p>
        </p:txBody>
      </p:sp>
    </p:spTree>
    <p:extLst>
      <p:ext uri="{BB962C8B-B14F-4D97-AF65-F5344CB8AC3E}">
        <p14:creationId xmlns:p14="http://schemas.microsoft.com/office/powerpoint/2010/main" val="1534825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6</a:t>
            </a:fld>
            <a:endParaRPr lang="en-US" altLang="en-US"/>
          </a:p>
        </p:txBody>
      </p:sp>
    </p:spTree>
    <p:extLst>
      <p:ext uri="{BB962C8B-B14F-4D97-AF65-F5344CB8AC3E}">
        <p14:creationId xmlns:p14="http://schemas.microsoft.com/office/powerpoint/2010/main" val="4246490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7</a:t>
            </a:fld>
            <a:endParaRPr lang="en-US" altLang="en-US"/>
          </a:p>
        </p:txBody>
      </p:sp>
    </p:spTree>
    <p:extLst>
      <p:ext uri="{BB962C8B-B14F-4D97-AF65-F5344CB8AC3E}">
        <p14:creationId xmlns:p14="http://schemas.microsoft.com/office/powerpoint/2010/main" val="551671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8</a:t>
            </a:fld>
            <a:endParaRPr lang="en-US" altLang="en-US"/>
          </a:p>
        </p:txBody>
      </p:sp>
    </p:spTree>
    <p:extLst>
      <p:ext uri="{BB962C8B-B14F-4D97-AF65-F5344CB8AC3E}">
        <p14:creationId xmlns:p14="http://schemas.microsoft.com/office/powerpoint/2010/main" val="2438757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9</a:t>
            </a:fld>
            <a:endParaRPr lang="en-US" altLang="en-US"/>
          </a:p>
        </p:txBody>
      </p:sp>
    </p:spTree>
    <p:extLst>
      <p:ext uri="{BB962C8B-B14F-4D97-AF65-F5344CB8AC3E}">
        <p14:creationId xmlns:p14="http://schemas.microsoft.com/office/powerpoint/2010/main" val="1868719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10</a:t>
            </a:fld>
            <a:endParaRPr lang="en-US" altLang="en-US"/>
          </a:p>
        </p:txBody>
      </p:sp>
    </p:spTree>
    <p:extLst>
      <p:ext uri="{BB962C8B-B14F-4D97-AF65-F5344CB8AC3E}">
        <p14:creationId xmlns:p14="http://schemas.microsoft.com/office/powerpoint/2010/main" val="2735008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21228-6322-4DCD-8486-9F1EB543CD1F}"/>
              </a:ext>
            </a:extLst>
          </p:cNvPr>
          <p:cNvSpPr>
            <a:spLocks noGrp="1"/>
          </p:cNvSpPr>
          <p:nvPr>
            <p:ph type="title"/>
          </p:nvPr>
        </p:nvSpPr>
        <p:spPr>
          <a:xfrm>
            <a:off x="628650" y="365125"/>
            <a:ext cx="7886700" cy="930275"/>
          </a:xfrm>
          <a:prstGeom prst="rect">
            <a:avLst/>
          </a:prstGeom>
        </p:spPr>
        <p:txBody>
          <a:bodyPr/>
          <a:lstStyle>
            <a:lvl1pPr>
              <a:defRPr sz="4200">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Text Placeholder 5">
            <a:extLst>
              <a:ext uri="{FF2B5EF4-FFF2-40B4-BE49-F238E27FC236}">
                <a16:creationId xmlns:a16="http://schemas.microsoft.com/office/drawing/2014/main" id="{8A130BF0-5C81-4674-A2E6-E8DE1283879E}"/>
              </a:ext>
            </a:extLst>
          </p:cNvPr>
          <p:cNvSpPr>
            <a:spLocks noGrp="1"/>
          </p:cNvSpPr>
          <p:nvPr>
            <p:ph type="body" sz="quarter" idx="10"/>
          </p:nvPr>
        </p:nvSpPr>
        <p:spPr>
          <a:xfrm>
            <a:off x="628650" y="1447800"/>
            <a:ext cx="7886700" cy="5029200"/>
          </a:xfrm>
          <a:prstGeom prst="rect">
            <a:avLst/>
          </a:prstGeom>
        </p:spPr>
        <p:txBody>
          <a:bodyPr/>
          <a:lstStyle>
            <a:lvl1pPr marL="228600" indent="-228600">
              <a:spcBef>
                <a:spcPts val="600"/>
              </a:spcBef>
              <a:spcAft>
                <a:spcPts val="600"/>
              </a:spcAft>
              <a:buFont typeface="Wingdings" panose="05000000000000000000" pitchFamily="2" charset="2"/>
              <a:buChar char="§"/>
              <a:defRPr sz="2200">
                <a:solidFill>
                  <a:schemeClr val="bg1"/>
                </a:solidFill>
                <a:latin typeface="Times New Roman" panose="02020603050405020304" pitchFamily="18" charset="0"/>
                <a:cs typeface="Times New Roman" panose="02020603050405020304" pitchFamily="18" charset="0"/>
              </a:defRPr>
            </a:lvl1pPr>
            <a:lvl2pPr marL="685800" indent="-228600">
              <a:spcBef>
                <a:spcPts val="600"/>
              </a:spcBef>
              <a:spcAft>
                <a:spcPts val="600"/>
              </a:spcAft>
              <a:buFont typeface="Times New Roman" panose="02020603050405020304" pitchFamily="18" charset="0"/>
              <a:buChar char="–"/>
              <a:defRPr sz="2000">
                <a:solidFill>
                  <a:schemeClr val="bg1"/>
                </a:solidFill>
                <a:latin typeface="Times New Roman" panose="02020603050405020304" pitchFamily="18" charset="0"/>
                <a:cs typeface="Times New Roman" panose="02020603050405020304" pitchFamily="18" charset="0"/>
              </a:defRPr>
            </a:lvl2pPr>
            <a:lvl3pPr>
              <a:spcBef>
                <a:spcPts val="600"/>
              </a:spcBef>
              <a:spcAft>
                <a:spcPts val="600"/>
              </a:spcAft>
              <a:defRPr sz="1800">
                <a:solidFill>
                  <a:schemeClr val="bg1"/>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Font typeface="Wingdings" panose="05000000000000000000" pitchFamily="2" charset="2"/>
              <a:buChar char="§"/>
              <a:defRPr sz="1600">
                <a:solidFill>
                  <a:schemeClr val="bg1"/>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Font typeface="Wingdings" panose="05000000000000000000" pitchFamily="2" charset="2"/>
              <a:buChar char="§"/>
              <a:defRPr sz="1400">
                <a:solidFill>
                  <a:schemeClr val="bg1"/>
                </a:solidFill>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5934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23900" y="1295400"/>
            <a:ext cx="7886700" cy="4351338"/>
          </a:xfrm>
          <a:prstGeom prst="rect">
            <a:avLst/>
          </a:prstGeom>
        </p:spPr>
        <p:txBody>
          <a:bodyPr/>
          <a:lstStyle>
            <a:lvl1pPr>
              <a:spcBef>
                <a:spcPts val="600"/>
              </a:spcBef>
              <a:spcAft>
                <a:spcPts val="600"/>
              </a:spcAft>
              <a:defRPr>
                <a:solidFill>
                  <a:srgbClr val="050000"/>
                </a:solidFill>
                <a:latin typeface="Times New Roman" panose="02020603050405020304" pitchFamily="18" charset="0"/>
                <a:cs typeface="Times New Roman" panose="02020603050405020304" pitchFamily="18" charset="0"/>
              </a:defRPr>
            </a:lvl1pPr>
            <a:lvl2pPr marL="571500" indent="-223838">
              <a:spcBef>
                <a:spcPts val="600"/>
              </a:spcBef>
              <a:spcAft>
                <a:spcPts val="600"/>
              </a:spcAft>
              <a:buFont typeface="Times New Roman" panose="02020603050405020304" pitchFamily="18" charset="0"/>
              <a:buChar char="–"/>
              <a:defRPr sz="2000">
                <a:solidFill>
                  <a:srgbClr val="050000"/>
                </a:solidFill>
                <a:latin typeface="Times New Roman" panose="02020603050405020304" pitchFamily="18" charset="0"/>
                <a:cs typeface="Times New Roman" panose="02020603050405020304" pitchFamily="18" charset="0"/>
              </a:defRPr>
            </a:lvl2pPr>
            <a:lvl3pPr marL="909638" indent="-222250">
              <a:spcBef>
                <a:spcPts val="600"/>
              </a:spcBef>
              <a:spcAft>
                <a:spcPts val="600"/>
              </a:spcAft>
              <a:buFont typeface="Arial" panose="020B0604020202020204" pitchFamily="34" charset="0"/>
              <a:buChar char="•"/>
              <a:defRPr sz="1800">
                <a:solidFill>
                  <a:srgbClr val="050000"/>
                </a:solidFill>
                <a:latin typeface="Times New Roman" panose="02020603050405020304" pitchFamily="18" charset="0"/>
                <a:cs typeface="Times New Roman" panose="02020603050405020304" pitchFamily="18" charset="0"/>
              </a:defRPr>
            </a:lvl3pPr>
            <a:lvl4pPr>
              <a:spcBef>
                <a:spcPts val="600"/>
              </a:spcBef>
              <a:spcAft>
                <a:spcPts val="600"/>
              </a:spcAft>
              <a:defRPr sz="1600">
                <a:solidFill>
                  <a:srgbClr val="050000"/>
                </a:solidFill>
                <a:latin typeface="Times New Roman" panose="02020603050405020304" pitchFamily="18" charset="0"/>
                <a:cs typeface="Times New Roman" panose="02020603050405020304" pitchFamily="18" charset="0"/>
              </a:defRPr>
            </a:lvl4pPr>
            <a:lvl5pPr>
              <a:spcBef>
                <a:spcPts val="600"/>
              </a:spcBef>
              <a:spcAft>
                <a:spcPts val="600"/>
              </a:spcAft>
              <a:defRPr sz="1400">
                <a:solidFill>
                  <a:srgbClr val="050000"/>
                </a:solidFill>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711C7190-9AC8-425E-9BFB-53B55D98068D}" type="slidenum">
              <a:rPr lang="en-US" altLang="en-US" smtClean="0"/>
              <a:pPr>
                <a:defRPr/>
              </a:pPr>
              <a:t>‹#›</a:t>
            </a:fld>
            <a:endParaRPr lang="en-US" altLang="en-US" dirty="0"/>
          </a:p>
        </p:txBody>
      </p:sp>
    </p:spTree>
    <p:extLst>
      <p:ext uri="{BB962C8B-B14F-4D97-AF65-F5344CB8AC3E}">
        <p14:creationId xmlns:p14="http://schemas.microsoft.com/office/powerpoint/2010/main" val="278926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rgbClr val="999999"/>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Click to edit Master text styles</a:t>
            </a:r>
          </a:p>
        </p:txBody>
      </p:sp>
      <p:sp>
        <p:nvSpPr>
          <p:cNvPr id="4"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0BE5A9B3-7E52-4285-9B85-A1A5B4FA91B9}" type="slidenum">
              <a:rPr lang="en-US" altLang="en-US" smtClean="0"/>
              <a:pPr>
                <a:defRPr/>
              </a:pPr>
              <a:t>‹#›</a:t>
            </a:fld>
            <a:endParaRPr lang="en-US" altLang="en-US"/>
          </a:p>
        </p:txBody>
      </p:sp>
    </p:spTree>
    <p:extLst>
      <p:ext uri="{BB962C8B-B14F-4D97-AF65-F5344CB8AC3E}">
        <p14:creationId xmlns:p14="http://schemas.microsoft.com/office/powerpoint/2010/main" val="4126109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lvl1pPr>
              <a:spcBef>
                <a:spcPts val="600"/>
              </a:spcBef>
              <a:spcAft>
                <a:spcPts val="600"/>
              </a:spcAft>
              <a:defRPr>
                <a:solidFill>
                  <a:srgbClr val="050000"/>
                </a:solidFill>
                <a:latin typeface="Times New Roman" panose="02020603050405020304" pitchFamily="18" charset="0"/>
                <a:cs typeface="Times New Roman" panose="02020603050405020304" pitchFamily="18" charset="0"/>
              </a:defRPr>
            </a:lvl1pPr>
            <a:lvl2pPr marL="571500" indent="-223838">
              <a:spcBef>
                <a:spcPts val="600"/>
              </a:spcBef>
              <a:spcAft>
                <a:spcPts val="600"/>
              </a:spcAft>
              <a:buFont typeface="Times New Roman" panose="02020603050405020304" pitchFamily="18" charset="0"/>
              <a:buChar char="–"/>
              <a:defRPr sz="2000">
                <a:solidFill>
                  <a:srgbClr val="050000"/>
                </a:solidFill>
                <a:latin typeface="Times New Roman" panose="02020603050405020304" pitchFamily="18" charset="0"/>
                <a:cs typeface="Times New Roman" panose="02020603050405020304" pitchFamily="18" charset="0"/>
              </a:defRPr>
            </a:lvl2pPr>
            <a:lvl3pPr marL="909638" indent="-222250">
              <a:spcBef>
                <a:spcPts val="600"/>
              </a:spcBef>
              <a:spcAft>
                <a:spcPts val="600"/>
              </a:spcAft>
              <a:buFont typeface="Arial" panose="020B0604020202020204" pitchFamily="34" charset="0"/>
              <a:buChar char="•"/>
              <a:defRPr sz="1800">
                <a:solidFill>
                  <a:srgbClr val="050000"/>
                </a:solidFill>
                <a:latin typeface="Times New Roman" panose="02020603050405020304" pitchFamily="18" charset="0"/>
                <a:cs typeface="Times New Roman" panose="02020603050405020304" pitchFamily="18" charset="0"/>
              </a:defRPr>
            </a:lvl3pPr>
            <a:lvl4pPr>
              <a:spcBef>
                <a:spcPts val="600"/>
              </a:spcBef>
              <a:spcAft>
                <a:spcPts val="600"/>
              </a:spcAft>
              <a:defRPr sz="1600">
                <a:solidFill>
                  <a:srgbClr val="050000"/>
                </a:solidFill>
                <a:latin typeface="Times New Roman" panose="02020603050405020304" pitchFamily="18" charset="0"/>
                <a:cs typeface="Times New Roman" panose="02020603050405020304" pitchFamily="18" charset="0"/>
              </a:defRPr>
            </a:lvl4pPr>
            <a:lvl5pPr>
              <a:spcBef>
                <a:spcPts val="600"/>
              </a:spcBef>
              <a:spcAft>
                <a:spcPts val="600"/>
              </a:spcAft>
              <a:defRPr sz="1400">
                <a:solidFill>
                  <a:srgbClr val="050000"/>
                </a:solidFill>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lvl1pPr>
              <a:spcBef>
                <a:spcPts val="600"/>
              </a:spcBef>
              <a:spcAft>
                <a:spcPts val="600"/>
              </a:spcAft>
              <a:defRPr>
                <a:solidFill>
                  <a:srgbClr val="050000"/>
                </a:solidFill>
                <a:latin typeface="Times New Roman" panose="02020603050405020304" pitchFamily="18" charset="0"/>
                <a:cs typeface="Times New Roman" panose="02020603050405020304" pitchFamily="18" charset="0"/>
              </a:defRPr>
            </a:lvl1pPr>
            <a:lvl2pPr marL="571500" indent="-223838">
              <a:spcBef>
                <a:spcPts val="600"/>
              </a:spcBef>
              <a:spcAft>
                <a:spcPts val="600"/>
              </a:spcAft>
              <a:buFont typeface="Times New Roman" panose="02020603050405020304" pitchFamily="18" charset="0"/>
              <a:buChar char="–"/>
              <a:defRPr sz="2000">
                <a:solidFill>
                  <a:srgbClr val="050000"/>
                </a:solidFill>
                <a:latin typeface="Times New Roman" panose="02020603050405020304" pitchFamily="18" charset="0"/>
                <a:cs typeface="Times New Roman" panose="02020603050405020304" pitchFamily="18" charset="0"/>
              </a:defRPr>
            </a:lvl2pPr>
            <a:lvl3pPr marL="909638" indent="-222250">
              <a:spcBef>
                <a:spcPts val="600"/>
              </a:spcBef>
              <a:spcAft>
                <a:spcPts val="600"/>
              </a:spcAft>
              <a:buFont typeface="Arial" panose="020B0604020202020204" pitchFamily="34" charset="0"/>
              <a:buChar char="•"/>
              <a:defRPr sz="1800">
                <a:solidFill>
                  <a:srgbClr val="050000"/>
                </a:solidFill>
                <a:latin typeface="Times New Roman" panose="02020603050405020304" pitchFamily="18" charset="0"/>
                <a:cs typeface="Times New Roman" panose="02020603050405020304" pitchFamily="18" charset="0"/>
              </a:defRPr>
            </a:lvl3pPr>
            <a:lvl4pPr>
              <a:spcBef>
                <a:spcPts val="600"/>
              </a:spcBef>
              <a:spcAft>
                <a:spcPts val="600"/>
              </a:spcAft>
              <a:defRPr sz="1600">
                <a:solidFill>
                  <a:srgbClr val="050000"/>
                </a:solidFill>
                <a:latin typeface="Times New Roman" panose="02020603050405020304" pitchFamily="18" charset="0"/>
                <a:cs typeface="Times New Roman" panose="02020603050405020304" pitchFamily="18" charset="0"/>
              </a:defRPr>
            </a:lvl4pPr>
            <a:lvl5pPr>
              <a:spcBef>
                <a:spcPts val="600"/>
              </a:spcBef>
              <a:spcAft>
                <a:spcPts val="600"/>
              </a:spcAft>
              <a:defRPr sz="1400">
                <a:solidFill>
                  <a:srgbClr val="050000"/>
                </a:solidFill>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115492A2-FC17-4C01-9FF0-284801F2626E}" type="slidenum">
              <a:rPr lang="en-US" altLang="en-US" smtClean="0"/>
              <a:pPr>
                <a:defRPr/>
              </a:pPr>
              <a:t>‹#›</a:t>
            </a:fld>
            <a:endParaRPr lang="en-US" altLang="en-US"/>
          </a:p>
        </p:txBody>
      </p:sp>
    </p:spTree>
    <p:extLst>
      <p:ext uri="{BB962C8B-B14F-4D97-AF65-F5344CB8AC3E}">
        <p14:creationId xmlns:p14="http://schemas.microsoft.com/office/powerpoint/2010/main" val="238151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426B0331-73C1-4112-9277-6EA3B1121FD0}" type="slidenum">
              <a:rPr lang="en-US" altLang="en-US" smtClean="0"/>
              <a:pPr>
                <a:defRPr/>
              </a:pPr>
              <a:t>‹#›</a:t>
            </a:fld>
            <a:endParaRPr lang="en-US" altLang="en-US" dirty="0"/>
          </a:p>
        </p:txBody>
      </p:sp>
    </p:spTree>
    <p:extLst>
      <p:ext uri="{BB962C8B-B14F-4D97-AF65-F5344CB8AC3E}">
        <p14:creationId xmlns:p14="http://schemas.microsoft.com/office/powerpoint/2010/main" val="2394931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BB727DF1-B45D-4B1C-B6A4-B449F2C0AC69}" type="slidenum">
              <a:rPr lang="en-US" altLang="en-US" smtClean="0"/>
              <a:pPr>
                <a:defRPr/>
              </a:pPr>
              <a:t>‹#›</a:t>
            </a:fld>
            <a:endParaRPr lang="en-US" altLang="en-US"/>
          </a:p>
        </p:txBody>
      </p:sp>
    </p:spTree>
    <p:extLst>
      <p:ext uri="{BB962C8B-B14F-4D97-AF65-F5344CB8AC3E}">
        <p14:creationId xmlns:p14="http://schemas.microsoft.com/office/powerpoint/2010/main" val="235216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roup 2" descr="Campus Resilience Program Cover Photo" title="CRP Cover Photo">
            <a:extLst>
              <a:ext uri="{FF2B5EF4-FFF2-40B4-BE49-F238E27FC236}">
                <a16:creationId xmlns:a16="http://schemas.microsoft.com/office/drawing/2014/main" id="{72A8BE28-2FA9-4E9E-B631-87FC5E15B453}"/>
              </a:ext>
            </a:extLst>
          </p:cNvPr>
          <p:cNvGrpSpPr/>
          <p:nvPr userDrawn="1"/>
        </p:nvGrpSpPr>
        <p:grpSpPr>
          <a:xfrm>
            <a:off x="0" y="0"/>
            <a:ext cx="9144000" cy="7010400"/>
            <a:chOff x="0" y="0"/>
            <a:chExt cx="9144000" cy="7010400"/>
          </a:xfrm>
        </p:grpSpPr>
        <p:grpSp>
          <p:nvGrpSpPr>
            <p:cNvPr id="4" name="Group 3">
              <a:extLst>
                <a:ext uri="{FF2B5EF4-FFF2-40B4-BE49-F238E27FC236}">
                  <a16:creationId xmlns:a16="http://schemas.microsoft.com/office/drawing/2014/main" id="{D278AF0E-661E-44A5-882E-93659338763F}"/>
                </a:ext>
              </a:extLst>
            </p:cNvPr>
            <p:cNvGrpSpPr/>
            <p:nvPr userDrawn="1"/>
          </p:nvGrpSpPr>
          <p:grpSpPr>
            <a:xfrm>
              <a:off x="0" y="0"/>
              <a:ext cx="9144000" cy="7010400"/>
              <a:chOff x="0" y="0"/>
              <a:chExt cx="9144000" cy="7010400"/>
            </a:xfrm>
          </p:grpSpPr>
          <p:pic>
            <p:nvPicPr>
              <p:cNvPr id="6" name="Picture 5" descr="Photo montage:&#10;&#10;American flag waving, girl looking at tablet computer, campus security sign, damaged building, three smiling students lying on the grass with textbooks, group of students looking at a large wall display.&#10;&#10;Campus Resilience Program&#10;Tabletop Exercise&#10;&#10;Exercise Conduct&#10;&#10;September, 2016&#10;&#10;US Department of Homeland Security logo&#10;Department of Homeland Security Campus Resilience Program">
                <a:extLst>
                  <a:ext uri="{FF2B5EF4-FFF2-40B4-BE49-F238E27FC236}">
                    <a16:creationId xmlns:a16="http://schemas.microsoft.com/office/drawing/2014/main" id="{963EAA8B-5C21-4012-86D2-5F3AB4B623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9144000" cy="3190461"/>
              </a:xfrm>
              <a:prstGeom prst="rect">
                <a:avLst/>
              </a:prstGeom>
            </p:spPr>
          </p:pic>
          <p:sp>
            <p:nvSpPr>
              <p:cNvPr id="7" name="Rectangle 6">
                <a:extLst>
                  <a:ext uri="{FF2B5EF4-FFF2-40B4-BE49-F238E27FC236}">
                    <a16:creationId xmlns:a16="http://schemas.microsoft.com/office/drawing/2014/main" id="{D681327C-23CF-4771-8C04-2209B9EC980C}"/>
                  </a:ext>
                </a:extLst>
              </p:cNvPr>
              <p:cNvSpPr/>
              <p:nvPr userDrawn="1"/>
            </p:nvSpPr>
            <p:spPr bwMode="auto">
              <a:xfrm>
                <a:off x="0" y="3190461"/>
                <a:ext cx="9144000" cy="3819939"/>
              </a:xfrm>
              <a:prstGeom prst="rect">
                <a:avLst/>
              </a:prstGeom>
              <a:solidFill>
                <a:srgbClr val="00578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anose="020B0604020202020204" pitchFamily="34" charset="0"/>
                </a:endParaRPr>
              </a:p>
            </p:txBody>
          </p:sp>
        </p:grpSp>
        <p:sp>
          <p:nvSpPr>
            <p:cNvPr id="5" name="TextBox 4">
              <a:extLst>
                <a:ext uri="{FF2B5EF4-FFF2-40B4-BE49-F238E27FC236}">
                  <a16:creationId xmlns:a16="http://schemas.microsoft.com/office/drawing/2014/main" id="{83027241-3235-48F3-B370-F144304F3E94}"/>
                </a:ext>
              </a:extLst>
            </p:cNvPr>
            <p:cNvSpPr txBox="1"/>
            <p:nvPr userDrawn="1"/>
          </p:nvSpPr>
          <p:spPr>
            <a:xfrm>
              <a:off x="457200" y="3604498"/>
              <a:ext cx="8153400" cy="523220"/>
            </a:xfrm>
            <a:prstGeom prst="rect">
              <a:avLst/>
            </a:prstGeom>
            <a:noFill/>
          </p:spPr>
          <p:txBody>
            <a:bodyPr wrap="square" rtlCol="0">
              <a:spAutoFit/>
            </a:bodyPr>
            <a:lstStyle/>
            <a:p>
              <a:pPr>
                <a:spcBef>
                  <a:spcPts val="1200"/>
                </a:spcBef>
              </a:pPr>
              <a:endParaRPr lang="en-US" sz="2800" dirty="0">
                <a:solidFill>
                  <a:srgbClr val="FF0000"/>
                </a:solidFill>
                <a:latin typeface="+mj-lt"/>
              </a:endParaRPr>
            </a:p>
          </p:txBody>
        </p:sp>
      </p:grpSp>
      <p:pic>
        <p:nvPicPr>
          <p:cNvPr id="10" name="Picture 9" descr="FEMA Logo" title="FEMA Logo">
            <a:extLst>
              <a:ext uri="{FF2B5EF4-FFF2-40B4-BE49-F238E27FC236}">
                <a16:creationId xmlns:a16="http://schemas.microsoft.com/office/drawing/2014/main" id="{854A9C68-57C8-4E39-B777-244E83A36894}"/>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5943600"/>
            <a:ext cx="2286000" cy="1050925"/>
          </a:xfrm>
          <a:prstGeom prst="rect">
            <a:avLst/>
          </a:prstGeom>
        </p:spPr>
      </p:pic>
      <p:pic>
        <p:nvPicPr>
          <p:cNvPr id="11" name="Picture 10" descr="Office of Academic Engagement Logo" title="Office of Academic Engagement Logo">
            <a:extLst>
              <a:ext uri="{FF2B5EF4-FFF2-40B4-BE49-F238E27FC236}">
                <a16:creationId xmlns:a16="http://schemas.microsoft.com/office/drawing/2014/main" id="{F941CA3D-9B6D-4D47-845B-A8E810DD1C24}"/>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08264" y="5896292"/>
            <a:ext cx="2590165" cy="1145540"/>
          </a:xfrm>
          <a:prstGeom prst="rect">
            <a:avLst/>
          </a:prstGeom>
          <a:noFill/>
        </p:spPr>
      </p:pic>
      <p:sp>
        <p:nvSpPr>
          <p:cNvPr id="15" name="TextBox 14" descr="Sponsor Logo" title="Sponsor Logo">
            <a:extLst>
              <a:ext uri="{FF2B5EF4-FFF2-40B4-BE49-F238E27FC236}">
                <a16:creationId xmlns:a16="http://schemas.microsoft.com/office/drawing/2014/main" id="{13C89CC5-6B76-4D07-883D-D700CB90CF4F}"/>
              </a:ext>
            </a:extLst>
          </p:cNvPr>
          <p:cNvSpPr txBox="1"/>
          <p:nvPr userDrawn="1"/>
        </p:nvSpPr>
        <p:spPr>
          <a:xfrm>
            <a:off x="3276600" y="6150514"/>
            <a:ext cx="2057400" cy="621347"/>
          </a:xfrm>
          <a:prstGeom prst="rect">
            <a:avLst/>
          </a:prstGeom>
          <a:noFill/>
          <a:ln w="38100">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defPPr>
              <a:defRPr lang="en-US"/>
            </a:defPPr>
            <a:lvl1pPr algn="ctr">
              <a:defRPr sz="1200">
                <a:solidFill>
                  <a:srgbClr val="C00000"/>
                </a:solidFill>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sz="1800" b="1" dirty="0">
                <a:solidFill>
                  <a:srgbClr val="FF0000"/>
                </a:solidFill>
                <a:latin typeface="Times New Roman" panose="02020603050405020304" pitchFamily="18" charset="0"/>
                <a:cs typeface="Times New Roman" panose="02020603050405020304" pitchFamily="18" charset="0"/>
              </a:rPr>
              <a:t>Sponsor Logo</a:t>
            </a:r>
          </a:p>
        </p:txBody>
      </p:sp>
    </p:spTree>
    <p:extLst>
      <p:ext uri="{BB962C8B-B14F-4D97-AF65-F5344CB8AC3E}">
        <p14:creationId xmlns:p14="http://schemas.microsoft.com/office/powerpoint/2010/main" val="1761955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Bumper Sticker">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4648200" y="1752600"/>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defRPr/>
            </a:pPr>
            <a:endParaRPr lang="en-US"/>
          </a:p>
        </p:txBody>
      </p:sp>
      <p:sp>
        <p:nvSpPr>
          <p:cNvPr id="2" name="Title 1"/>
          <p:cNvSpPr>
            <a:spLocks noGrp="1"/>
          </p:cNvSpPr>
          <p:nvPr>
            <p:ph type="title"/>
          </p:nvPr>
        </p:nvSpPr>
        <p:spPr>
          <a:xfrm>
            <a:off x="457200" y="2857500"/>
            <a:ext cx="8229600" cy="1143000"/>
          </a:xfrm>
        </p:spPr>
        <p:txBody>
          <a:bodyPr/>
          <a:lstStyle>
            <a:lvl1pPr>
              <a:defRPr sz="5400">
                <a:solidFill>
                  <a:srgbClr val="003366"/>
                </a:solidFill>
              </a:defRPr>
            </a:lvl1pPr>
          </a:lstStyle>
          <a:p>
            <a:r>
              <a:rPr lang="en-US" dirty="0"/>
              <a:t>Click to edit Master title style</a:t>
            </a:r>
          </a:p>
        </p:txBody>
      </p:sp>
      <p:sp>
        <p:nvSpPr>
          <p:cNvPr id="7" name="Slide Number Placeholder 6">
            <a:extLst>
              <a:ext uri="{FF2B5EF4-FFF2-40B4-BE49-F238E27FC236}">
                <a16:creationId xmlns:a16="http://schemas.microsoft.com/office/drawing/2014/main" id="{D3AFC900-E6C1-4F88-BB37-3FE0B766F909}"/>
              </a:ext>
            </a:extLst>
          </p:cNvPr>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BB727DF1-B45D-4B1C-B6A4-B449F2C0AC69}" type="slidenum">
              <a:rPr lang="en-US" altLang="en-US" smtClean="0"/>
              <a:pPr>
                <a:defRPr/>
              </a:pPr>
              <a:t>‹#›</a:t>
            </a:fld>
            <a:endParaRPr lang="en-US" altLang="en-US"/>
          </a:p>
        </p:txBody>
      </p:sp>
    </p:spTree>
    <p:extLst>
      <p:ext uri="{BB962C8B-B14F-4D97-AF65-F5344CB8AC3E}">
        <p14:creationId xmlns:p14="http://schemas.microsoft.com/office/powerpoint/2010/main" val="261740147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578D"/>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834F5A1-3FB9-401A-AA66-81FC9E115DC9}"/>
              </a:ext>
            </a:extLst>
          </p:cNvPr>
          <p:cNvSpPr txBox="1">
            <a:spLocks/>
          </p:cNvSpPr>
          <p:nvPr userDrawn="1"/>
        </p:nvSpPr>
        <p:spPr bwMode="auto">
          <a:xfrm>
            <a:off x="315913" y="0"/>
            <a:ext cx="7469187"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200" kern="1200">
                <a:solidFill>
                  <a:srgbClr val="00307F"/>
                </a:solidFill>
                <a:latin typeface="+mj-lt"/>
                <a:ea typeface="+mj-ea"/>
                <a:cs typeface="+mj-cs"/>
              </a:defRPr>
            </a:lvl1pPr>
            <a:lvl2pPr algn="l" rtl="0" eaLnBrk="0" fontAlgn="base" hangingPunct="0">
              <a:spcBef>
                <a:spcPct val="0"/>
              </a:spcBef>
              <a:spcAft>
                <a:spcPct val="0"/>
              </a:spcAft>
              <a:defRPr sz="4200">
                <a:solidFill>
                  <a:srgbClr val="EFF7FF"/>
                </a:solidFill>
                <a:latin typeface="Times New Roman" panose="02020603050405020304" pitchFamily="18" charset="0"/>
              </a:defRPr>
            </a:lvl2pPr>
            <a:lvl3pPr algn="l" rtl="0" eaLnBrk="0" fontAlgn="base" hangingPunct="0">
              <a:spcBef>
                <a:spcPct val="0"/>
              </a:spcBef>
              <a:spcAft>
                <a:spcPct val="0"/>
              </a:spcAft>
              <a:defRPr sz="4200">
                <a:solidFill>
                  <a:srgbClr val="EFF7FF"/>
                </a:solidFill>
                <a:latin typeface="Times New Roman" panose="02020603050405020304" pitchFamily="18" charset="0"/>
              </a:defRPr>
            </a:lvl3pPr>
            <a:lvl4pPr algn="l" rtl="0" eaLnBrk="0" fontAlgn="base" hangingPunct="0">
              <a:spcBef>
                <a:spcPct val="0"/>
              </a:spcBef>
              <a:spcAft>
                <a:spcPct val="0"/>
              </a:spcAft>
              <a:defRPr sz="4200">
                <a:solidFill>
                  <a:srgbClr val="EFF7FF"/>
                </a:solidFill>
                <a:latin typeface="Times New Roman" panose="02020603050405020304" pitchFamily="18" charset="0"/>
              </a:defRPr>
            </a:lvl4pPr>
            <a:lvl5pPr algn="l" rtl="0" eaLnBrk="0" fontAlgn="base" hangingPunct="0">
              <a:spcBef>
                <a:spcPct val="0"/>
              </a:spcBef>
              <a:spcAft>
                <a:spcPct val="0"/>
              </a:spcAft>
              <a:defRPr sz="4200">
                <a:solidFill>
                  <a:srgbClr val="EFF7FF"/>
                </a:solidFill>
                <a:latin typeface="Times New Roman" panose="02020603050405020304" pitchFamily="18" charset="0"/>
              </a:defRPr>
            </a:lvl5pPr>
            <a:lvl6pPr marL="457200" algn="l" rtl="0" eaLnBrk="0" fontAlgn="base" hangingPunct="0">
              <a:spcBef>
                <a:spcPct val="0"/>
              </a:spcBef>
              <a:spcAft>
                <a:spcPct val="0"/>
              </a:spcAft>
              <a:defRPr sz="4200">
                <a:solidFill>
                  <a:srgbClr val="EFF7FF"/>
                </a:solidFill>
                <a:latin typeface="Times New Roman" panose="02020603050405020304" pitchFamily="18" charset="0"/>
              </a:defRPr>
            </a:lvl6pPr>
            <a:lvl7pPr marL="914400" algn="l" rtl="0" eaLnBrk="0" fontAlgn="base" hangingPunct="0">
              <a:spcBef>
                <a:spcPct val="0"/>
              </a:spcBef>
              <a:spcAft>
                <a:spcPct val="0"/>
              </a:spcAft>
              <a:defRPr sz="4200">
                <a:solidFill>
                  <a:srgbClr val="EFF7FF"/>
                </a:solidFill>
                <a:latin typeface="Times New Roman" panose="02020603050405020304" pitchFamily="18" charset="0"/>
              </a:defRPr>
            </a:lvl7pPr>
            <a:lvl8pPr marL="1371600" algn="l" rtl="0" eaLnBrk="0" fontAlgn="base" hangingPunct="0">
              <a:spcBef>
                <a:spcPct val="0"/>
              </a:spcBef>
              <a:spcAft>
                <a:spcPct val="0"/>
              </a:spcAft>
              <a:defRPr sz="4200">
                <a:solidFill>
                  <a:srgbClr val="EFF7FF"/>
                </a:solidFill>
                <a:latin typeface="Times New Roman" panose="02020603050405020304" pitchFamily="18" charset="0"/>
              </a:defRPr>
            </a:lvl8pPr>
            <a:lvl9pPr marL="1828800" algn="l" rtl="0" eaLnBrk="0" fontAlgn="base" hangingPunct="0">
              <a:spcBef>
                <a:spcPct val="0"/>
              </a:spcBef>
              <a:spcAft>
                <a:spcPct val="0"/>
              </a:spcAft>
              <a:defRPr sz="4200">
                <a:solidFill>
                  <a:srgbClr val="EFF7FF"/>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chemeClr val="bg1"/>
              </a:solidFill>
              <a:effectLst/>
              <a:uLnTx/>
              <a:uFillTx/>
              <a:latin typeface="Times New Roman"/>
              <a:ea typeface="+mj-ea"/>
              <a:cs typeface="+mj-cs"/>
            </a:endParaRPr>
          </a:p>
        </p:txBody>
      </p:sp>
      <p:sp>
        <p:nvSpPr>
          <p:cNvPr id="10" name="Content Placeholder 2">
            <a:extLst>
              <a:ext uri="{FF2B5EF4-FFF2-40B4-BE49-F238E27FC236}">
                <a16:creationId xmlns:a16="http://schemas.microsoft.com/office/drawing/2014/main" id="{BD809ADB-79A2-4162-9419-CAC7DD327145}"/>
              </a:ext>
            </a:extLst>
          </p:cNvPr>
          <p:cNvSpPr txBox="1">
            <a:spLocks/>
          </p:cNvSpPr>
          <p:nvPr userDrawn="1"/>
        </p:nvSpPr>
        <p:spPr>
          <a:xfrm>
            <a:off x="723900" y="1295400"/>
            <a:ext cx="7886700" cy="4351338"/>
          </a:xfrm>
          <a:prstGeom prst="rect">
            <a:avLst/>
          </a:prstGeom>
        </p:spPr>
        <p:txBody>
          <a:bodyPr/>
          <a:lst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rgbClr val="050000"/>
                </a:solidFill>
                <a:latin typeface="Times New Roman" panose="02020603050405020304" pitchFamily="18" charset="0"/>
                <a:ea typeface="+mn-ea"/>
                <a:cs typeface="Times New Roman" panose="02020603050405020304" pitchFamily="18" charset="0"/>
              </a:defRPr>
            </a:lvl1pPr>
            <a:lvl2pPr marL="571500" indent="-223838" algn="l" defTabSz="914400" rtl="0" eaLnBrk="1" latinLnBrk="0" hangingPunct="1">
              <a:lnSpc>
                <a:spcPct val="90000"/>
              </a:lnSpc>
              <a:spcBef>
                <a:spcPts val="600"/>
              </a:spcBef>
              <a:spcAft>
                <a:spcPts val="600"/>
              </a:spcAft>
              <a:buFont typeface="Times New Roman" panose="02020603050405020304" pitchFamily="18" charset="0"/>
              <a:buChar char="–"/>
              <a:defRPr sz="2000" kern="1200">
                <a:solidFill>
                  <a:srgbClr val="050000"/>
                </a:solidFill>
                <a:latin typeface="Times New Roman" panose="02020603050405020304" pitchFamily="18" charset="0"/>
                <a:ea typeface="+mn-ea"/>
                <a:cs typeface="Times New Roman" panose="02020603050405020304" pitchFamily="18" charset="0"/>
              </a:defRPr>
            </a:lvl2pPr>
            <a:lvl3pPr marL="909638" indent="-222250" algn="l" defTabSz="914400" rtl="0" eaLnBrk="1" latinLnBrk="0" hangingPunct="1">
              <a:lnSpc>
                <a:spcPct val="90000"/>
              </a:lnSpc>
              <a:spcBef>
                <a:spcPts val="600"/>
              </a:spcBef>
              <a:spcAft>
                <a:spcPts val="600"/>
              </a:spcAft>
              <a:buFont typeface="Arial" panose="020B0604020202020204" pitchFamily="34" charset="0"/>
              <a:buChar char="•"/>
              <a:defRPr sz="1800" kern="1200">
                <a:solidFill>
                  <a:srgbClr val="050000"/>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600" kern="1200">
                <a:solidFill>
                  <a:srgbClr val="050000"/>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400" kern="1200">
                <a:solidFill>
                  <a:srgbClr val="050000"/>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0" fontAlgn="base" latinLnBrk="0" hangingPunct="0">
              <a:lnSpc>
                <a:spcPct val="90000"/>
              </a:lnSpc>
              <a:spcBef>
                <a:spcPts val="600"/>
              </a:spcBef>
              <a:spcAft>
                <a:spcPts val="600"/>
              </a:spcAft>
              <a:buClr>
                <a:srgbClr val="B0B1B3"/>
              </a:buClr>
              <a:buSzTx/>
              <a:buFont typeface="Wingdings" panose="05000000000000000000" pitchFamily="2" charset="2"/>
              <a:buChar char="§"/>
              <a:tabLst/>
              <a:defRPr/>
            </a:pPr>
            <a:endParaRPr lang="en-US" sz="2200" kern="1200" noProof="0" dirty="0">
              <a:solidFill>
                <a:schemeClr val="bg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39113553"/>
      </p:ext>
    </p:extLst>
  </p:cSld>
  <p:clrMap bg1="lt1" tx1="dk1" bg2="lt2" tx2="dk2" accent1="accent1" accent2="accent2" accent3="accent3" accent4="accent4" accent5="accent5" accent6="accent6" hlink="hlink" folHlink="folHlink"/>
  <p:sldLayoutIdLst>
    <p:sldLayoutId id="21474837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15913" y="0"/>
            <a:ext cx="7469187"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pic>
        <p:nvPicPr>
          <p:cNvPr id="5" name="Picture 2" descr="FEMA Logo" title="FEMA Logo">
            <a:extLst>
              <a:ext uri="{FF2B5EF4-FFF2-40B4-BE49-F238E27FC236}">
                <a16:creationId xmlns:a16="http://schemas.microsoft.com/office/drawing/2014/main" id="{776EA175-DD45-4C47-9FFC-DC08F26893DF}"/>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40452" y="6086405"/>
            <a:ext cx="1805515" cy="64008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descr="Office of Academic Engagement Logo" title="Office of Academic Engagement Logo">
            <a:extLst>
              <a:ext uri="{FF2B5EF4-FFF2-40B4-BE49-F238E27FC236}">
                <a16:creationId xmlns:a16="http://schemas.microsoft.com/office/drawing/2014/main" id="{597B8BE3-8DF5-4F35-9370-E59C4C916B98}"/>
              </a:ext>
            </a:extLst>
          </p:cNvPr>
          <p:cNvGrpSpPr/>
          <p:nvPr userDrawn="1"/>
        </p:nvGrpSpPr>
        <p:grpSpPr>
          <a:xfrm>
            <a:off x="6553200" y="5953034"/>
            <a:ext cx="2019067" cy="838200"/>
            <a:chOff x="6763479" y="5961483"/>
            <a:chExt cx="2019067" cy="838200"/>
          </a:xfrm>
        </p:grpSpPr>
        <p:pic>
          <p:nvPicPr>
            <p:cNvPr id="10" name="Picture 9" descr="C:\Users\tarek.kouddous\AppData\Local\Microsoft\Windows\INetCache\Content.Word\CRP Logo V2_Transparent.png">
              <a:extLst>
                <a:ext uri="{FF2B5EF4-FFF2-40B4-BE49-F238E27FC236}">
                  <a16:creationId xmlns:a16="http://schemas.microsoft.com/office/drawing/2014/main" id="{2209F4D4-7450-473A-A3E7-F2FF771C87DE}"/>
                </a:ext>
              </a:extLst>
            </p:cNvPr>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763479" y="6029638"/>
              <a:ext cx="711888" cy="702713"/>
            </a:xfrm>
            <a:prstGeom prst="rect">
              <a:avLst/>
            </a:prstGeom>
            <a:noFill/>
            <a:ln>
              <a:noFill/>
            </a:ln>
          </p:spPr>
        </p:pic>
        <p:pic>
          <p:nvPicPr>
            <p:cNvPr id="11" name="Picture 10">
              <a:extLst>
                <a:ext uri="{FF2B5EF4-FFF2-40B4-BE49-F238E27FC236}">
                  <a16:creationId xmlns:a16="http://schemas.microsoft.com/office/drawing/2014/main" id="{3B3F4D49-375E-4851-8A61-1F1798AF1193}"/>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a:stretch/>
          </p:blipFill>
          <p:spPr>
            <a:xfrm>
              <a:off x="7460605" y="5961483"/>
              <a:ext cx="1321941" cy="838200"/>
            </a:xfrm>
            <a:prstGeom prst="rect">
              <a:avLst/>
            </a:prstGeom>
          </p:spPr>
        </p:pic>
      </p:grpSp>
      <p:sp>
        <p:nvSpPr>
          <p:cNvPr id="12" name="TextBox 11" descr="Sponsor Logo" title="Sponsor Logo">
            <a:extLst>
              <a:ext uri="{FF2B5EF4-FFF2-40B4-BE49-F238E27FC236}">
                <a16:creationId xmlns:a16="http://schemas.microsoft.com/office/drawing/2014/main" id="{0AADA4AF-5C25-4EA4-B43E-D8B810C9522B}"/>
              </a:ext>
            </a:extLst>
          </p:cNvPr>
          <p:cNvSpPr txBox="1"/>
          <p:nvPr userDrawn="1"/>
        </p:nvSpPr>
        <p:spPr>
          <a:xfrm>
            <a:off x="3352800" y="6061460"/>
            <a:ext cx="2057400" cy="621347"/>
          </a:xfrm>
          <a:prstGeom prst="rect">
            <a:avLst/>
          </a:prstGeom>
          <a:noFill/>
          <a:ln w="38100">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defPPr>
              <a:defRPr lang="en-US"/>
            </a:defPPr>
            <a:lvl1pPr algn="ctr">
              <a:defRPr sz="1200">
                <a:solidFill>
                  <a:srgbClr val="C00000"/>
                </a:solidFill>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sz="1800" b="1" dirty="0">
                <a:solidFill>
                  <a:srgbClr val="FF0000"/>
                </a:solidFill>
                <a:latin typeface="Times New Roman" panose="02020603050405020304" pitchFamily="18" charset="0"/>
                <a:cs typeface="Times New Roman" panose="02020603050405020304" pitchFamily="18" charset="0"/>
              </a:rPr>
              <a:t>Sponsor Logo</a:t>
            </a:r>
          </a:p>
        </p:txBody>
      </p:sp>
    </p:spTree>
  </p:cSld>
  <p:clrMap bg1="dk2" tx1="lt1" bg2="dk1" tx2="lt2" accent1="accent1" accent2="accent2" accent3="accent3" accent4="accent4" accent5="accent5" accent6="accent6" hlink="hlink" folHlink="folHlink"/>
  <p:sldLayoutIdLst>
    <p:sldLayoutId id="2147483759" r:id="rId1"/>
    <p:sldLayoutId id="2147483761" r:id="rId2"/>
    <p:sldLayoutId id="2147483762" r:id="rId3"/>
    <p:sldLayoutId id="2147483763" r:id="rId4"/>
    <p:sldLayoutId id="2147483764" r:id="rId5"/>
    <p:sldLayoutId id="2147483756" r:id="rId6"/>
    <p:sldLayoutId id="2147483766" r:id="rId7"/>
  </p:sldLayoutIdLst>
  <p:hf hdr="0"/>
  <p:txStyles>
    <p:titleStyle>
      <a:lvl1pPr algn="l" rtl="0" eaLnBrk="0" fontAlgn="base" hangingPunct="0">
        <a:spcBef>
          <a:spcPct val="0"/>
        </a:spcBef>
        <a:spcAft>
          <a:spcPct val="0"/>
        </a:spcAft>
        <a:defRPr sz="4200" kern="1200">
          <a:solidFill>
            <a:srgbClr val="00307F"/>
          </a:solidFill>
          <a:latin typeface="+mj-lt"/>
          <a:ea typeface="+mj-ea"/>
          <a:cs typeface="+mj-cs"/>
        </a:defRPr>
      </a:lvl1pPr>
      <a:lvl2pPr algn="l" rtl="0" eaLnBrk="0" fontAlgn="base" hangingPunct="0">
        <a:spcBef>
          <a:spcPct val="0"/>
        </a:spcBef>
        <a:spcAft>
          <a:spcPct val="0"/>
        </a:spcAft>
        <a:defRPr sz="4200">
          <a:solidFill>
            <a:srgbClr val="EFF7FF"/>
          </a:solidFill>
          <a:latin typeface="Times New Roman" panose="02020603050405020304" pitchFamily="18" charset="0"/>
        </a:defRPr>
      </a:lvl2pPr>
      <a:lvl3pPr algn="l" rtl="0" eaLnBrk="0" fontAlgn="base" hangingPunct="0">
        <a:spcBef>
          <a:spcPct val="0"/>
        </a:spcBef>
        <a:spcAft>
          <a:spcPct val="0"/>
        </a:spcAft>
        <a:defRPr sz="4200">
          <a:solidFill>
            <a:srgbClr val="EFF7FF"/>
          </a:solidFill>
          <a:latin typeface="Times New Roman" panose="02020603050405020304" pitchFamily="18" charset="0"/>
        </a:defRPr>
      </a:lvl3pPr>
      <a:lvl4pPr algn="l" rtl="0" eaLnBrk="0" fontAlgn="base" hangingPunct="0">
        <a:spcBef>
          <a:spcPct val="0"/>
        </a:spcBef>
        <a:spcAft>
          <a:spcPct val="0"/>
        </a:spcAft>
        <a:defRPr sz="4200">
          <a:solidFill>
            <a:srgbClr val="EFF7FF"/>
          </a:solidFill>
          <a:latin typeface="Times New Roman" panose="02020603050405020304" pitchFamily="18" charset="0"/>
        </a:defRPr>
      </a:lvl4pPr>
      <a:lvl5pPr algn="l" rtl="0" eaLnBrk="0" fontAlgn="base" hangingPunct="0">
        <a:spcBef>
          <a:spcPct val="0"/>
        </a:spcBef>
        <a:spcAft>
          <a:spcPct val="0"/>
        </a:spcAft>
        <a:defRPr sz="4200">
          <a:solidFill>
            <a:srgbClr val="EFF7FF"/>
          </a:solidFill>
          <a:latin typeface="Times New Roman" panose="02020603050405020304" pitchFamily="18" charset="0"/>
        </a:defRPr>
      </a:lvl5pPr>
      <a:lvl6pPr marL="457200" algn="l" rtl="0" eaLnBrk="0" fontAlgn="base" hangingPunct="0">
        <a:spcBef>
          <a:spcPct val="0"/>
        </a:spcBef>
        <a:spcAft>
          <a:spcPct val="0"/>
        </a:spcAft>
        <a:defRPr sz="4200">
          <a:solidFill>
            <a:srgbClr val="EFF7FF"/>
          </a:solidFill>
          <a:latin typeface="Times New Roman" panose="02020603050405020304" pitchFamily="18" charset="0"/>
        </a:defRPr>
      </a:lvl6pPr>
      <a:lvl7pPr marL="914400" algn="l" rtl="0" eaLnBrk="0" fontAlgn="base" hangingPunct="0">
        <a:spcBef>
          <a:spcPct val="0"/>
        </a:spcBef>
        <a:spcAft>
          <a:spcPct val="0"/>
        </a:spcAft>
        <a:defRPr sz="4200">
          <a:solidFill>
            <a:srgbClr val="EFF7FF"/>
          </a:solidFill>
          <a:latin typeface="Times New Roman" panose="02020603050405020304" pitchFamily="18" charset="0"/>
        </a:defRPr>
      </a:lvl7pPr>
      <a:lvl8pPr marL="1371600" algn="l" rtl="0" eaLnBrk="0" fontAlgn="base" hangingPunct="0">
        <a:spcBef>
          <a:spcPct val="0"/>
        </a:spcBef>
        <a:spcAft>
          <a:spcPct val="0"/>
        </a:spcAft>
        <a:defRPr sz="4200">
          <a:solidFill>
            <a:srgbClr val="EFF7FF"/>
          </a:solidFill>
          <a:latin typeface="Times New Roman" panose="02020603050405020304" pitchFamily="18" charset="0"/>
        </a:defRPr>
      </a:lvl8pPr>
      <a:lvl9pPr marL="1828800" algn="l" rtl="0" eaLnBrk="0" fontAlgn="base" hangingPunct="0">
        <a:spcBef>
          <a:spcPct val="0"/>
        </a:spcBef>
        <a:spcAft>
          <a:spcPct val="0"/>
        </a:spcAft>
        <a:defRPr sz="4200">
          <a:solidFill>
            <a:srgbClr val="EFF7FF"/>
          </a:solidFill>
          <a:latin typeface="Times New Roman" panose="02020603050405020304" pitchFamily="18" charset="0"/>
        </a:defRPr>
      </a:lvl9pPr>
    </p:titleStyle>
    <p:bodyStyle>
      <a:lvl1pPr marL="233363" indent="-233363" algn="l" rtl="0" eaLnBrk="0" fontAlgn="base" hangingPunct="0">
        <a:spcBef>
          <a:spcPct val="60000"/>
        </a:spcBef>
        <a:spcAft>
          <a:spcPct val="0"/>
        </a:spcAft>
        <a:buClr>
          <a:srgbClr val="B0B1B3"/>
        </a:buClr>
        <a:buFont typeface="Wingdings" panose="05000000000000000000" pitchFamily="2" charset="2"/>
        <a:buChar char="§"/>
        <a:defRPr sz="2200" kern="1200">
          <a:solidFill>
            <a:srgbClr val="EFF7FF"/>
          </a:solidFill>
          <a:latin typeface="+mn-lt"/>
          <a:ea typeface="+mn-ea"/>
          <a:cs typeface="+mn-cs"/>
        </a:defRPr>
      </a:lvl1pPr>
      <a:lvl2pPr marL="571500" indent="-223838" algn="l" rtl="0" eaLnBrk="0" fontAlgn="base" hangingPunct="0">
        <a:spcBef>
          <a:spcPct val="30000"/>
        </a:spcBef>
        <a:spcAft>
          <a:spcPct val="0"/>
        </a:spcAft>
        <a:buClr>
          <a:srgbClr val="B0B1B3"/>
        </a:buClr>
        <a:buFont typeface="Wingdings" panose="05000000000000000000" pitchFamily="2" charset="2"/>
        <a:buChar char="§"/>
        <a:defRPr sz="1700" kern="1200">
          <a:solidFill>
            <a:srgbClr val="EFF7FF"/>
          </a:solidFill>
          <a:latin typeface="+mn-lt"/>
          <a:ea typeface="+mn-ea"/>
          <a:cs typeface="+mn-cs"/>
        </a:defRPr>
      </a:lvl2pPr>
      <a:lvl3pPr marL="909638" indent="-222250" algn="l" rtl="0" eaLnBrk="0" fontAlgn="base" hangingPunct="0">
        <a:spcBef>
          <a:spcPct val="30000"/>
        </a:spcBef>
        <a:spcAft>
          <a:spcPct val="0"/>
        </a:spcAft>
        <a:buClr>
          <a:srgbClr val="B0B1B3"/>
        </a:buClr>
        <a:buFont typeface="Wingdings" panose="05000000000000000000" pitchFamily="2" charset="2"/>
        <a:buChar char="§"/>
        <a:defRPr sz="2000" kern="1200">
          <a:solidFill>
            <a:srgbClr val="EFF7FF"/>
          </a:solidFill>
          <a:latin typeface="+mn-lt"/>
          <a:ea typeface="+mn-ea"/>
          <a:cs typeface="+mn-cs"/>
        </a:defRPr>
      </a:lvl3pPr>
      <a:lvl4pPr marL="1258888" indent="-231775" algn="l" rtl="0" eaLnBrk="0" fontAlgn="base" hangingPunct="0">
        <a:spcBef>
          <a:spcPct val="30000"/>
        </a:spcBef>
        <a:spcAft>
          <a:spcPct val="0"/>
        </a:spcAft>
        <a:buClr>
          <a:srgbClr val="B0B1B3"/>
        </a:buClr>
        <a:buFont typeface="Wingdings" panose="05000000000000000000" pitchFamily="2" charset="2"/>
        <a:buChar char="§"/>
        <a:defRPr sz="1700" kern="1200">
          <a:solidFill>
            <a:srgbClr val="EFF7FF"/>
          </a:solidFill>
          <a:latin typeface="+mn-lt"/>
          <a:ea typeface="+mn-ea"/>
          <a:cs typeface="+mn-cs"/>
        </a:defRPr>
      </a:lvl4pPr>
      <a:lvl5pPr marL="1598613" indent="-222250" algn="l" rtl="0" eaLnBrk="0" fontAlgn="base" hangingPunct="0">
        <a:spcBef>
          <a:spcPct val="30000"/>
        </a:spcBef>
        <a:spcAft>
          <a:spcPct val="0"/>
        </a:spcAft>
        <a:buClr>
          <a:srgbClr val="B0B1B3"/>
        </a:buClr>
        <a:buFont typeface="Wingdings" panose="05000000000000000000" pitchFamily="2" charset="2"/>
        <a:buChar char="§"/>
        <a:defRPr sz="2000" kern="1200">
          <a:solidFill>
            <a:srgbClr val="EFF7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Active Shooter Tabletop Exercise&#10;Exercise Conduct Briefing " title="Active Shooter Tabletop Exercise">
            <a:extLst>
              <a:ext uri="{FF2B5EF4-FFF2-40B4-BE49-F238E27FC236}">
                <a16:creationId xmlns:a16="http://schemas.microsoft.com/office/drawing/2014/main" id="{BF577B6B-A6DE-4FA6-9C3E-ACDB8D06BE8E}"/>
              </a:ext>
            </a:extLst>
          </p:cNvPr>
          <p:cNvSpPr txBox="1"/>
          <p:nvPr/>
        </p:nvSpPr>
        <p:spPr>
          <a:xfrm>
            <a:off x="315687" y="4267200"/>
            <a:ext cx="8153400" cy="1692771"/>
          </a:xfrm>
          <a:prstGeom prst="rect">
            <a:avLst/>
          </a:prstGeom>
          <a:noFill/>
        </p:spPr>
        <p:txBody>
          <a:bodyPr wrap="square" rtlCol="0">
            <a:spAutoFit/>
          </a:bodyPr>
          <a:lstStyle/>
          <a:p>
            <a:pPr>
              <a:spcBef>
                <a:spcPts val="1200"/>
              </a:spcBef>
              <a:spcAft>
                <a:spcPts val="1200"/>
              </a:spcAft>
            </a:pPr>
            <a:r>
              <a:rPr lang="en-US" sz="3200" b="1" dirty="0">
                <a:latin typeface="+mj-lt"/>
              </a:rPr>
              <a:t>Active Shooter Tabletop Exercise </a:t>
            </a:r>
          </a:p>
          <a:p>
            <a:r>
              <a:rPr lang="en-US" sz="2800" dirty="0">
                <a:latin typeface="+mj-lt"/>
              </a:rPr>
              <a:t>Exercise Conduct Briefing</a:t>
            </a:r>
          </a:p>
          <a:p>
            <a:pPr>
              <a:spcBef>
                <a:spcPts val="1200"/>
              </a:spcBef>
            </a:pPr>
            <a:r>
              <a:rPr lang="en-US" dirty="0">
                <a:solidFill>
                  <a:srgbClr val="FF0000"/>
                </a:solidFill>
                <a:latin typeface="+mj-lt"/>
              </a:rPr>
              <a:t>[Insert Date]</a:t>
            </a:r>
          </a:p>
        </p:txBody>
      </p:sp>
      <p:sp>
        <p:nvSpPr>
          <p:cNvPr id="2" name="Title 1" descr="Campus Resilience Program Exercise Starter Kit" title="Campus Resilience Program Exercise Starter Kit">
            <a:extLst>
              <a:ext uri="{FF2B5EF4-FFF2-40B4-BE49-F238E27FC236}">
                <a16:creationId xmlns:a16="http://schemas.microsoft.com/office/drawing/2014/main" id="{50ED5BA6-C02C-40DD-9119-057AB0585531}"/>
              </a:ext>
            </a:extLst>
          </p:cNvPr>
          <p:cNvSpPr>
            <a:spLocks noGrp="1"/>
          </p:cNvSpPr>
          <p:nvPr>
            <p:ph type="title" idx="4294967295"/>
          </p:nvPr>
        </p:nvSpPr>
        <p:spPr>
          <a:xfrm>
            <a:off x="315687" y="3216275"/>
            <a:ext cx="4800600" cy="1050925"/>
          </a:xfrm>
        </p:spPr>
        <p:txBody>
          <a:bodyPr/>
          <a:lstStyle/>
          <a:p>
            <a:r>
              <a:rPr lang="en-US" sz="2800" i="1" dirty="0">
                <a:solidFill>
                  <a:schemeClr val="tx1"/>
                </a:solidFill>
                <a:ea typeface="+mn-ea"/>
                <a:cs typeface="+mn-cs"/>
              </a:rPr>
              <a:t>Campus Resilience Program       Exercise Starter Kit </a:t>
            </a:r>
          </a:p>
        </p:txBody>
      </p:sp>
    </p:spTree>
    <p:extLst>
      <p:ext uri="{BB962C8B-B14F-4D97-AF65-F5344CB8AC3E}">
        <p14:creationId xmlns:p14="http://schemas.microsoft.com/office/powerpoint/2010/main" val="1418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966918-F5B9-4023-943D-CB7AD2308964}"/>
              </a:ext>
            </a:extLst>
          </p:cNvPr>
          <p:cNvSpPr>
            <a:spLocks noGrp="1"/>
          </p:cNvSpPr>
          <p:nvPr>
            <p:ph type="sldNum" sz="quarter" idx="10"/>
          </p:nvPr>
        </p:nvSpPr>
        <p:spPr/>
        <p:txBody>
          <a:bodyPr/>
          <a:lstStyle/>
          <a:p>
            <a:pPr>
              <a:defRPr/>
            </a:pPr>
            <a:fld id="{711C7190-9AC8-425E-9BFB-53B55D98068D}" type="slidenum">
              <a:rPr lang="en-US" altLang="en-US" smtClean="0"/>
              <a:pPr>
                <a:defRPr/>
              </a:pPr>
              <a:t>10</a:t>
            </a:fld>
            <a:endParaRPr lang="en-US" altLang="en-US" dirty="0"/>
          </a:p>
        </p:txBody>
      </p:sp>
      <p:sp>
        <p:nvSpPr>
          <p:cNvPr id="3" name="Content Placeholder 2">
            <a:extLst>
              <a:ext uri="{FF2B5EF4-FFF2-40B4-BE49-F238E27FC236}">
                <a16:creationId xmlns:a16="http://schemas.microsoft.com/office/drawing/2014/main" id="{35A8B04E-BD9C-40C3-929B-88BAE6333828}"/>
              </a:ext>
            </a:extLst>
          </p:cNvPr>
          <p:cNvSpPr>
            <a:spLocks noGrp="1"/>
          </p:cNvSpPr>
          <p:nvPr>
            <p:ph idx="1"/>
          </p:nvPr>
        </p:nvSpPr>
        <p:spPr>
          <a:xfrm>
            <a:off x="723900" y="1295400"/>
            <a:ext cx="7886700" cy="4351338"/>
          </a:xfrm>
        </p:spPr>
        <p:txBody>
          <a:bodyPr/>
          <a:lstStyle/>
          <a:p>
            <a:pPr marL="457200" lvl="0" indent="-457200">
              <a:spcBef>
                <a:spcPts val="0"/>
              </a:spcBef>
              <a:buFont typeface="+mj-lt"/>
              <a:buAutoNum type="arabicPeriod"/>
            </a:pPr>
            <a:r>
              <a:rPr lang="en-US" sz="1600" b="1" dirty="0">
                <a:solidFill>
                  <a:srgbClr val="000000"/>
                </a:solidFill>
                <a:latin typeface="+mj-lt"/>
                <a:cs typeface="+mn-cs"/>
              </a:rPr>
              <a:t>Operational Coordination: </a:t>
            </a:r>
            <a:r>
              <a:rPr lang="en-US" sz="1600" dirty="0">
                <a:solidFill>
                  <a:srgbClr val="000000"/>
                </a:solidFill>
                <a:latin typeface="+mj-lt"/>
                <a:cs typeface="+mn-cs"/>
              </a:rPr>
              <a:t>Assess the ability to establish an effective command structure that integrates all critical stakeholders to ensure campus and community resources are used efficiently to respond to and recover from an active shooter incident.</a:t>
            </a:r>
            <a:r>
              <a:rPr lang="en-US" sz="1600" b="1" dirty="0">
                <a:solidFill>
                  <a:srgbClr val="000000"/>
                </a:solidFill>
                <a:latin typeface="+mj-lt"/>
                <a:cs typeface="+mn-cs"/>
              </a:rPr>
              <a:t> </a:t>
            </a:r>
          </a:p>
          <a:p>
            <a:pPr marL="457200" lvl="0" indent="-457200">
              <a:spcBef>
                <a:spcPts val="0"/>
              </a:spcBef>
              <a:buFont typeface="+mj-lt"/>
              <a:buAutoNum type="arabicPeriod"/>
            </a:pPr>
            <a:r>
              <a:rPr lang="en-US" sz="1600" b="1" dirty="0">
                <a:solidFill>
                  <a:srgbClr val="000000"/>
                </a:solidFill>
                <a:latin typeface="+mj-lt"/>
                <a:cs typeface="+mn-cs"/>
              </a:rPr>
              <a:t>On-Scene Security, Protection, and Law Enforcement: </a:t>
            </a:r>
            <a:r>
              <a:rPr lang="en-US" sz="1600" dirty="0">
                <a:solidFill>
                  <a:srgbClr val="000000"/>
                </a:solidFill>
                <a:latin typeface="+mj-lt"/>
                <a:cs typeface="+mn-cs"/>
              </a:rPr>
              <a:t>Evaluate the ability to provide a safe and secure environment for faculty, staff, and students, as well as first responders, during the response to an active shooter incident occurring on campus.</a:t>
            </a:r>
          </a:p>
          <a:p>
            <a:pPr marL="457200" lvl="0" indent="-457200">
              <a:spcBef>
                <a:spcPts val="0"/>
              </a:spcBef>
              <a:buFont typeface="+mj-lt"/>
              <a:buAutoNum type="arabicPeriod" startAt="3"/>
            </a:pPr>
            <a:r>
              <a:rPr lang="en-US" sz="1600" b="1" dirty="0">
                <a:solidFill>
                  <a:srgbClr val="000000"/>
                </a:solidFill>
                <a:latin typeface="+mj-lt"/>
              </a:rPr>
              <a:t>Mass Care Services: </a:t>
            </a:r>
            <a:r>
              <a:rPr lang="en-US" sz="1600" dirty="0">
                <a:solidFill>
                  <a:srgbClr val="000000"/>
                </a:solidFill>
                <a:latin typeface="+mj-lt"/>
              </a:rPr>
              <a:t>Examine processes and procedures to provide and coordinate mass care services to include life-sustaining and human services during the response to and recovery from an active shooter incident.</a:t>
            </a:r>
          </a:p>
          <a:p>
            <a:pPr marL="457200" lvl="0" indent="-457200">
              <a:spcBef>
                <a:spcPts val="0"/>
              </a:spcBef>
              <a:buFont typeface="+mj-lt"/>
              <a:buAutoNum type="arabicPeriod" startAt="3"/>
            </a:pPr>
            <a:r>
              <a:rPr lang="en-US" sz="1600" b="1" dirty="0">
                <a:solidFill>
                  <a:srgbClr val="000000"/>
                </a:solidFill>
                <a:latin typeface="+mj-lt"/>
              </a:rPr>
              <a:t>Public Information and Warning: </a:t>
            </a:r>
            <a:r>
              <a:rPr lang="en-US" sz="1600" dirty="0">
                <a:solidFill>
                  <a:srgbClr val="000000"/>
                </a:solidFill>
                <a:latin typeface="+mj-lt"/>
              </a:rPr>
              <a:t>Assess the ability to deliver coordinated, actionable, and timely information to critical partners and stakeholders when faced with an active shooter incident. </a:t>
            </a:r>
          </a:p>
          <a:p>
            <a:pPr marL="457200" lvl="0" indent="-457200">
              <a:spcBef>
                <a:spcPts val="0"/>
              </a:spcBef>
              <a:buFont typeface="+mj-lt"/>
              <a:buAutoNum type="arabicPeriod" startAt="3"/>
            </a:pPr>
            <a:r>
              <a:rPr lang="en-US" sz="1600" b="1" dirty="0">
                <a:solidFill>
                  <a:srgbClr val="000000"/>
                </a:solidFill>
                <a:latin typeface="+mj-lt"/>
              </a:rPr>
              <a:t>Health and Social Services: </a:t>
            </a:r>
            <a:r>
              <a:rPr lang="en-US" sz="1600" dirty="0">
                <a:solidFill>
                  <a:srgbClr val="000000"/>
                </a:solidFill>
                <a:latin typeface="+mj-lt"/>
              </a:rPr>
              <a:t>Examine the ability to protect, restore, and revitalize health and social services at your institution to promote the resilience, independence, health, and well-being of students, faculty, and staff. </a:t>
            </a:r>
            <a:endParaRPr lang="en-US" sz="1600" dirty="0">
              <a:latin typeface="+mj-lt"/>
            </a:endParaRPr>
          </a:p>
          <a:p>
            <a:pPr marL="457200" lvl="0" indent="-457200">
              <a:spcBef>
                <a:spcPts val="0"/>
              </a:spcBef>
              <a:buFont typeface="+mj-lt"/>
              <a:buAutoNum type="arabicPeriod"/>
            </a:pPr>
            <a:endParaRPr lang="en-US" sz="2000" dirty="0">
              <a:solidFill>
                <a:srgbClr val="000000"/>
              </a:solidFill>
              <a:highlight>
                <a:srgbClr val="FFFF00"/>
              </a:highlight>
              <a:latin typeface="+mn-lt"/>
              <a:cs typeface="+mn-cs"/>
            </a:endParaRPr>
          </a:p>
        </p:txBody>
      </p:sp>
      <p:sp>
        <p:nvSpPr>
          <p:cNvPr id="2" name="Title 1">
            <a:extLst>
              <a:ext uri="{FF2B5EF4-FFF2-40B4-BE49-F238E27FC236}">
                <a16:creationId xmlns:a16="http://schemas.microsoft.com/office/drawing/2014/main" id="{B7801902-AAE5-4758-9F01-6D67EB27D453}"/>
              </a:ext>
            </a:extLst>
          </p:cNvPr>
          <p:cNvSpPr>
            <a:spLocks noGrp="1"/>
          </p:cNvSpPr>
          <p:nvPr>
            <p:ph type="title"/>
          </p:nvPr>
        </p:nvSpPr>
        <p:spPr/>
        <p:txBody>
          <a:bodyPr/>
          <a:lstStyle/>
          <a:p>
            <a:r>
              <a:rPr lang="en-US" dirty="0"/>
              <a:t>Exercise Objectives</a:t>
            </a:r>
          </a:p>
        </p:txBody>
      </p:sp>
    </p:spTree>
    <p:extLst>
      <p:ext uri="{BB962C8B-B14F-4D97-AF65-F5344CB8AC3E}">
        <p14:creationId xmlns:p14="http://schemas.microsoft.com/office/powerpoint/2010/main" val="632322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5DCB233-B1EF-4307-AC9D-738F98BEA4C0}"/>
              </a:ext>
            </a:extLst>
          </p:cNvPr>
          <p:cNvSpPr>
            <a:spLocks noGrp="1"/>
          </p:cNvSpPr>
          <p:nvPr>
            <p:ph type="sldNum" sz="quarter" idx="10"/>
          </p:nvPr>
        </p:nvSpPr>
        <p:spPr/>
        <p:txBody>
          <a:bodyPr/>
          <a:lstStyle/>
          <a:p>
            <a:pPr>
              <a:defRPr/>
            </a:pPr>
            <a:fld id="{711C7190-9AC8-425E-9BFB-53B55D98068D}" type="slidenum">
              <a:rPr lang="en-US" altLang="en-US" smtClean="0"/>
              <a:pPr>
                <a:defRPr/>
              </a:pPr>
              <a:t>11</a:t>
            </a:fld>
            <a:endParaRPr lang="en-US" altLang="en-US"/>
          </a:p>
        </p:txBody>
      </p:sp>
      <p:sp>
        <p:nvSpPr>
          <p:cNvPr id="3" name="Content Placeholder 2">
            <a:extLst>
              <a:ext uri="{FF2B5EF4-FFF2-40B4-BE49-F238E27FC236}">
                <a16:creationId xmlns:a16="http://schemas.microsoft.com/office/drawing/2014/main" id="{8A5B092C-D053-42BD-9D39-45A5D3010B9F}"/>
              </a:ext>
            </a:extLst>
          </p:cNvPr>
          <p:cNvSpPr>
            <a:spLocks noGrp="1"/>
          </p:cNvSpPr>
          <p:nvPr>
            <p:ph idx="1"/>
          </p:nvPr>
        </p:nvSpPr>
        <p:spPr/>
        <p:txBody>
          <a:bodyPr/>
          <a:lstStyle/>
          <a:p>
            <a:r>
              <a:rPr lang="en-US" b="1" dirty="0"/>
              <a:t>Facilitator: </a:t>
            </a:r>
            <a:r>
              <a:rPr lang="en-US" dirty="0"/>
              <a:t>Provides situation updates and facilitates discussions</a:t>
            </a:r>
          </a:p>
          <a:p>
            <a:r>
              <a:rPr lang="en-US" b="1" dirty="0"/>
              <a:t>Players: </a:t>
            </a:r>
            <a:r>
              <a:rPr lang="en-US" dirty="0"/>
              <a:t>Respond to the situation presented based on current plans, policies, and procedures</a:t>
            </a:r>
          </a:p>
          <a:p>
            <a:r>
              <a:rPr lang="en-US" b="1" dirty="0"/>
              <a:t>Observers: </a:t>
            </a:r>
            <a:r>
              <a:rPr lang="en-US" dirty="0"/>
              <a:t>Visit or view selected segments of the exercise without directly engaging in exercise discussions</a:t>
            </a:r>
          </a:p>
          <a:p>
            <a:r>
              <a:rPr lang="en-US" b="1" dirty="0"/>
              <a:t>Support Staff: </a:t>
            </a:r>
            <a:r>
              <a:rPr lang="en-US" dirty="0"/>
              <a:t>Performs administrative and logistical support during the exercise (e.g., registration) </a:t>
            </a:r>
          </a:p>
          <a:p>
            <a:r>
              <a:rPr lang="en-US" dirty="0">
                <a:solidFill>
                  <a:srgbClr val="FF0000"/>
                </a:solidFill>
              </a:rPr>
              <a:t>[Insert additional participant roles as appropriate]</a:t>
            </a:r>
          </a:p>
        </p:txBody>
      </p:sp>
      <p:sp>
        <p:nvSpPr>
          <p:cNvPr id="2" name="Title 1">
            <a:extLst>
              <a:ext uri="{FF2B5EF4-FFF2-40B4-BE49-F238E27FC236}">
                <a16:creationId xmlns:a16="http://schemas.microsoft.com/office/drawing/2014/main" id="{D2983BE2-5EF0-4719-A341-169852D2483F}"/>
              </a:ext>
            </a:extLst>
          </p:cNvPr>
          <p:cNvSpPr>
            <a:spLocks noGrp="1"/>
          </p:cNvSpPr>
          <p:nvPr>
            <p:ph type="title"/>
          </p:nvPr>
        </p:nvSpPr>
        <p:spPr>
          <a:xfrm>
            <a:off x="315913" y="0"/>
            <a:ext cx="8294687" cy="1050925"/>
          </a:xfrm>
        </p:spPr>
        <p:txBody>
          <a:bodyPr/>
          <a:lstStyle/>
          <a:p>
            <a:r>
              <a:rPr lang="en-US" dirty="0"/>
              <a:t>Participant Roles and Responsibilities</a:t>
            </a:r>
          </a:p>
        </p:txBody>
      </p:sp>
    </p:spTree>
    <p:extLst>
      <p:ext uri="{BB962C8B-B14F-4D97-AF65-F5344CB8AC3E}">
        <p14:creationId xmlns:p14="http://schemas.microsoft.com/office/powerpoint/2010/main" val="3234382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D56FC6B-E772-4B1B-9673-008BED9C0209}"/>
              </a:ext>
            </a:extLst>
          </p:cNvPr>
          <p:cNvSpPr>
            <a:spLocks noGrp="1"/>
          </p:cNvSpPr>
          <p:nvPr>
            <p:ph type="sldNum" sz="quarter" idx="10"/>
          </p:nvPr>
        </p:nvSpPr>
        <p:spPr/>
        <p:txBody>
          <a:bodyPr/>
          <a:lstStyle/>
          <a:p>
            <a:pPr>
              <a:defRPr/>
            </a:pPr>
            <a:fld id="{711C7190-9AC8-425E-9BFB-53B55D98068D}" type="slidenum">
              <a:rPr lang="en-US" altLang="en-US" smtClean="0"/>
              <a:pPr>
                <a:defRPr/>
              </a:pPr>
              <a:t>12</a:t>
            </a:fld>
            <a:endParaRPr lang="en-US" altLang="en-US"/>
          </a:p>
        </p:txBody>
      </p:sp>
      <p:sp>
        <p:nvSpPr>
          <p:cNvPr id="3" name="Content Placeholder 2">
            <a:extLst>
              <a:ext uri="{FF2B5EF4-FFF2-40B4-BE49-F238E27FC236}">
                <a16:creationId xmlns:a16="http://schemas.microsoft.com/office/drawing/2014/main" id="{81AE860B-0DC4-4802-ADC2-A0CB75ACAA7D}"/>
              </a:ext>
            </a:extLst>
          </p:cNvPr>
          <p:cNvSpPr>
            <a:spLocks noGrp="1"/>
          </p:cNvSpPr>
          <p:nvPr>
            <p:ph idx="1"/>
          </p:nvPr>
        </p:nvSpPr>
        <p:spPr/>
        <p:txBody>
          <a:bodyPr/>
          <a:lstStyle/>
          <a:p>
            <a:r>
              <a:rPr lang="en-US" dirty="0">
                <a:solidFill>
                  <a:srgbClr val="FF0000"/>
                </a:solidFill>
              </a:rPr>
              <a:t>[Insert Participating Organization]</a:t>
            </a:r>
          </a:p>
          <a:p>
            <a:pPr lvl="1"/>
            <a:r>
              <a:rPr lang="en-US" dirty="0">
                <a:solidFill>
                  <a:srgbClr val="FF0000"/>
                </a:solidFill>
              </a:rPr>
              <a:t>[Insert Participating Sub-Organization]</a:t>
            </a:r>
          </a:p>
          <a:p>
            <a:r>
              <a:rPr lang="en-US" dirty="0">
                <a:solidFill>
                  <a:srgbClr val="FF0000"/>
                </a:solidFill>
              </a:rPr>
              <a:t>[Insert Participating Organization]</a:t>
            </a:r>
          </a:p>
          <a:p>
            <a:pPr lvl="1"/>
            <a:r>
              <a:rPr lang="en-US" dirty="0">
                <a:solidFill>
                  <a:srgbClr val="FF0000"/>
                </a:solidFill>
              </a:rPr>
              <a:t>[Insert Participating Sub-Organization]</a:t>
            </a:r>
          </a:p>
          <a:p>
            <a:r>
              <a:rPr lang="en-US" dirty="0">
                <a:solidFill>
                  <a:srgbClr val="FF0000"/>
                </a:solidFill>
              </a:rPr>
              <a:t>[Insert Participating Organization]</a:t>
            </a:r>
          </a:p>
          <a:p>
            <a:pPr lvl="1"/>
            <a:r>
              <a:rPr lang="en-US" dirty="0">
                <a:solidFill>
                  <a:srgbClr val="FF0000"/>
                </a:solidFill>
              </a:rPr>
              <a:t>[Insert Participating Sub-Organization]</a:t>
            </a:r>
          </a:p>
          <a:p>
            <a:pPr marL="347662" lvl="1" indent="0">
              <a:buNone/>
            </a:pPr>
            <a:endParaRPr lang="en-US" dirty="0">
              <a:solidFill>
                <a:srgbClr val="FF0000"/>
              </a:solidFill>
            </a:endParaRPr>
          </a:p>
        </p:txBody>
      </p:sp>
      <p:sp>
        <p:nvSpPr>
          <p:cNvPr id="2" name="Title 1">
            <a:extLst>
              <a:ext uri="{FF2B5EF4-FFF2-40B4-BE49-F238E27FC236}">
                <a16:creationId xmlns:a16="http://schemas.microsoft.com/office/drawing/2014/main" id="{61045DBF-814C-44B3-82A7-58E814C116E1}"/>
              </a:ext>
            </a:extLst>
          </p:cNvPr>
          <p:cNvSpPr>
            <a:spLocks noGrp="1"/>
          </p:cNvSpPr>
          <p:nvPr>
            <p:ph type="title"/>
          </p:nvPr>
        </p:nvSpPr>
        <p:spPr/>
        <p:txBody>
          <a:bodyPr/>
          <a:lstStyle/>
          <a:p>
            <a:r>
              <a:rPr lang="en-US" dirty="0"/>
              <a:t>Participating Organizations</a:t>
            </a:r>
          </a:p>
        </p:txBody>
      </p:sp>
    </p:spTree>
    <p:extLst>
      <p:ext uri="{BB962C8B-B14F-4D97-AF65-F5344CB8AC3E}">
        <p14:creationId xmlns:p14="http://schemas.microsoft.com/office/powerpoint/2010/main" val="2230891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5B2FEF7-DD7B-4A46-825D-E5623B7E3723}"/>
              </a:ext>
            </a:extLst>
          </p:cNvPr>
          <p:cNvSpPr>
            <a:spLocks noGrp="1"/>
          </p:cNvSpPr>
          <p:nvPr>
            <p:ph type="sldNum" sz="quarter" idx="10"/>
          </p:nvPr>
        </p:nvSpPr>
        <p:spPr/>
        <p:txBody>
          <a:bodyPr/>
          <a:lstStyle/>
          <a:p>
            <a:pPr>
              <a:defRPr/>
            </a:pPr>
            <a:fld id="{711C7190-9AC8-425E-9BFB-53B55D98068D}" type="slidenum">
              <a:rPr lang="en-US" altLang="en-US" smtClean="0"/>
              <a:pPr>
                <a:defRPr/>
              </a:pPr>
              <a:t>13</a:t>
            </a:fld>
            <a:endParaRPr lang="en-US" altLang="en-US"/>
          </a:p>
        </p:txBody>
      </p:sp>
      <p:sp>
        <p:nvSpPr>
          <p:cNvPr id="3" name="Content Placeholder 2">
            <a:extLst>
              <a:ext uri="{FF2B5EF4-FFF2-40B4-BE49-F238E27FC236}">
                <a16:creationId xmlns:a16="http://schemas.microsoft.com/office/drawing/2014/main" id="{B57BA993-BA99-4FDD-AFE0-6AEB2BDB36FE}"/>
              </a:ext>
            </a:extLst>
          </p:cNvPr>
          <p:cNvSpPr>
            <a:spLocks noGrp="1"/>
          </p:cNvSpPr>
          <p:nvPr>
            <p:ph idx="1"/>
          </p:nvPr>
        </p:nvSpPr>
        <p:spPr/>
        <p:txBody>
          <a:bodyPr/>
          <a:lstStyle/>
          <a:p>
            <a:r>
              <a:rPr lang="en-US" dirty="0"/>
              <a:t>This exercise is being conducted in an </a:t>
            </a:r>
            <a:r>
              <a:rPr lang="en-US" b="1" dirty="0"/>
              <a:t>open, low-stress, no-fault environment</a:t>
            </a:r>
            <a:r>
              <a:rPr lang="en-US" dirty="0"/>
              <a:t>; varying viewpoints, even disagreements, are expected</a:t>
            </a:r>
          </a:p>
          <a:p>
            <a:r>
              <a:rPr lang="en-US" dirty="0"/>
              <a:t>Act in real-world roles for your institution or organization when considering the scenario</a:t>
            </a:r>
          </a:p>
          <a:p>
            <a:r>
              <a:rPr lang="en-US" dirty="0"/>
              <a:t>Decisions are </a:t>
            </a:r>
            <a:r>
              <a:rPr lang="en-US" b="1" dirty="0"/>
              <a:t>not precedent-setting</a:t>
            </a:r>
            <a:r>
              <a:rPr lang="en-US" dirty="0"/>
              <a:t>; this is an open discussion</a:t>
            </a:r>
          </a:p>
          <a:p>
            <a:r>
              <a:rPr lang="en-US" dirty="0"/>
              <a:t>The focus should be on </a:t>
            </a:r>
            <a:r>
              <a:rPr lang="en-US" b="1" dirty="0"/>
              <a:t>identifying suggestions and recommended actions</a:t>
            </a:r>
            <a:r>
              <a:rPr lang="en-US" dirty="0"/>
              <a:t> for improving preparedness, response, and recovery efforts</a:t>
            </a:r>
          </a:p>
          <a:p>
            <a:r>
              <a:rPr lang="en-US" dirty="0">
                <a:solidFill>
                  <a:srgbClr val="FF0000"/>
                </a:solidFill>
              </a:rPr>
              <a:t>[Insert any additional guidelines that may be relevant to the exercise]</a:t>
            </a:r>
          </a:p>
        </p:txBody>
      </p:sp>
      <p:sp>
        <p:nvSpPr>
          <p:cNvPr id="2" name="Title 1">
            <a:extLst>
              <a:ext uri="{FF2B5EF4-FFF2-40B4-BE49-F238E27FC236}">
                <a16:creationId xmlns:a16="http://schemas.microsoft.com/office/drawing/2014/main" id="{0B153294-E90B-4280-A6D6-463964520092}"/>
              </a:ext>
            </a:extLst>
          </p:cNvPr>
          <p:cNvSpPr>
            <a:spLocks noGrp="1"/>
          </p:cNvSpPr>
          <p:nvPr>
            <p:ph type="title"/>
          </p:nvPr>
        </p:nvSpPr>
        <p:spPr/>
        <p:txBody>
          <a:bodyPr/>
          <a:lstStyle/>
          <a:p>
            <a:r>
              <a:rPr lang="en-US" dirty="0"/>
              <a:t>Exercise Guidelines </a:t>
            </a:r>
          </a:p>
        </p:txBody>
      </p:sp>
    </p:spTree>
    <p:extLst>
      <p:ext uri="{BB962C8B-B14F-4D97-AF65-F5344CB8AC3E}">
        <p14:creationId xmlns:p14="http://schemas.microsoft.com/office/powerpoint/2010/main" val="2852991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307D8F-F6BA-4C76-A042-EE1C56CF9E6D}"/>
              </a:ext>
            </a:extLst>
          </p:cNvPr>
          <p:cNvSpPr>
            <a:spLocks noGrp="1"/>
          </p:cNvSpPr>
          <p:nvPr>
            <p:ph type="sldNum" sz="quarter" idx="10"/>
          </p:nvPr>
        </p:nvSpPr>
        <p:spPr/>
        <p:txBody>
          <a:bodyPr/>
          <a:lstStyle/>
          <a:p>
            <a:pPr>
              <a:defRPr/>
            </a:pPr>
            <a:fld id="{711C7190-9AC8-425E-9BFB-53B55D98068D}" type="slidenum">
              <a:rPr lang="en-US" altLang="en-US" smtClean="0"/>
              <a:pPr>
                <a:defRPr/>
              </a:pPr>
              <a:t>14</a:t>
            </a:fld>
            <a:endParaRPr lang="en-US" altLang="en-US"/>
          </a:p>
        </p:txBody>
      </p:sp>
      <p:sp>
        <p:nvSpPr>
          <p:cNvPr id="3" name="Content Placeholder 2">
            <a:extLst>
              <a:ext uri="{FF2B5EF4-FFF2-40B4-BE49-F238E27FC236}">
                <a16:creationId xmlns:a16="http://schemas.microsoft.com/office/drawing/2014/main" id="{6542C996-97C9-434A-8E4D-4FC29212E059}"/>
              </a:ext>
            </a:extLst>
          </p:cNvPr>
          <p:cNvSpPr>
            <a:spLocks noGrp="1"/>
          </p:cNvSpPr>
          <p:nvPr>
            <p:ph idx="1"/>
          </p:nvPr>
        </p:nvSpPr>
        <p:spPr/>
        <p:txBody>
          <a:bodyPr/>
          <a:lstStyle/>
          <a:p>
            <a:r>
              <a:rPr lang="en-US" sz="2000" dirty="0"/>
              <a:t>The exercise </a:t>
            </a:r>
            <a:r>
              <a:rPr lang="en-US" sz="2000" b="1" dirty="0"/>
              <a:t>scenario is plausible</a:t>
            </a:r>
            <a:r>
              <a:rPr lang="en-US" sz="2000" dirty="0"/>
              <a:t> and events occur as they are presented </a:t>
            </a:r>
          </a:p>
          <a:p>
            <a:r>
              <a:rPr lang="en-US" sz="2000" dirty="0"/>
              <a:t>Players will use </a:t>
            </a:r>
            <a:r>
              <a:rPr lang="en-US" sz="2000" b="1" dirty="0"/>
              <a:t>existing plans, policies, procedures, and resources </a:t>
            </a:r>
            <a:r>
              <a:rPr lang="en-US" sz="2000" dirty="0"/>
              <a:t>to guide responses</a:t>
            </a:r>
          </a:p>
          <a:p>
            <a:r>
              <a:rPr lang="en-US" sz="2000" dirty="0"/>
              <a:t>There is </a:t>
            </a:r>
            <a:r>
              <a:rPr lang="en-US" sz="2000" b="1" dirty="0"/>
              <a:t>no “hidden agenda” </a:t>
            </a:r>
            <a:r>
              <a:rPr lang="en-US" sz="2000" dirty="0"/>
              <a:t>nor are there any trick questions </a:t>
            </a:r>
          </a:p>
          <a:p>
            <a:r>
              <a:rPr lang="en-US" sz="2000" dirty="0"/>
              <a:t>The scenario assumes certain player actions as it moves through each phase; players should first discuss the actions stipulated by the scenario</a:t>
            </a:r>
          </a:p>
          <a:p>
            <a:r>
              <a:rPr lang="en-US" sz="2000" dirty="0"/>
              <a:t>Players are welcome to engage in </a:t>
            </a:r>
            <a:r>
              <a:rPr lang="en-US" sz="2000" b="1" dirty="0"/>
              <a:t>“what if” discussions </a:t>
            </a:r>
            <a:r>
              <a:rPr lang="en-US" sz="2000" dirty="0"/>
              <a:t>of alternative scenario conditions </a:t>
            </a:r>
          </a:p>
          <a:p>
            <a:r>
              <a:rPr lang="en-US" sz="2000" dirty="0">
                <a:solidFill>
                  <a:srgbClr val="FF0000"/>
                </a:solidFill>
              </a:rPr>
              <a:t>[Insert any additional assumptions or artificialities that may be relevant to the exercise]</a:t>
            </a:r>
          </a:p>
        </p:txBody>
      </p:sp>
      <p:sp>
        <p:nvSpPr>
          <p:cNvPr id="2" name="Title 1">
            <a:extLst>
              <a:ext uri="{FF2B5EF4-FFF2-40B4-BE49-F238E27FC236}">
                <a16:creationId xmlns:a16="http://schemas.microsoft.com/office/drawing/2014/main" id="{E8924D32-EA2C-4128-AA7A-B84092716461}"/>
              </a:ext>
            </a:extLst>
          </p:cNvPr>
          <p:cNvSpPr>
            <a:spLocks noGrp="1"/>
          </p:cNvSpPr>
          <p:nvPr>
            <p:ph type="title"/>
          </p:nvPr>
        </p:nvSpPr>
        <p:spPr/>
        <p:txBody>
          <a:bodyPr/>
          <a:lstStyle/>
          <a:p>
            <a:r>
              <a:rPr lang="en-US" dirty="0"/>
              <a:t>Assumptions and Artificialities</a:t>
            </a:r>
          </a:p>
        </p:txBody>
      </p:sp>
    </p:spTree>
    <p:extLst>
      <p:ext uri="{BB962C8B-B14F-4D97-AF65-F5344CB8AC3E}">
        <p14:creationId xmlns:p14="http://schemas.microsoft.com/office/powerpoint/2010/main" val="927596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FC333C-6E71-4CF5-B38E-50190D835617}"/>
              </a:ext>
            </a:extLst>
          </p:cNvPr>
          <p:cNvSpPr>
            <a:spLocks noGrp="1"/>
          </p:cNvSpPr>
          <p:nvPr>
            <p:ph type="sldNum" sz="quarter" idx="10"/>
          </p:nvPr>
        </p:nvSpPr>
        <p:spPr/>
        <p:txBody>
          <a:bodyPr/>
          <a:lstStyle/>
          <a:p>
            <a:pPr>
              <a:defRPr/>
            </a:pPr>
            <a:fld id="{BB727DF1-B45D-4B1C-B6A4-B449F2C0AC69}" type="slidenum">
              <a:rPr lang="en-US" altLang="en-US" smtClean="0"/>
              <a:pPr>
                <a:defRPr/>
              </a:pPr>
              <a:t>15</a:t>
            </a:fld>
            <a:endParaRPr lang="en-US" altLang="en-US"/>
          </a:p>
        </p:txBody>
      </p:sp>
      <p:sp>
        <p:nvSpPr>
          <p:cNvPr id="2" name="Title 1">
            <a:extLst>
              <a:ext uri="{FF2B5EF4-FFF2-40B4-BE49-F238E27FC236}">
                <a16:creationId xmlns:a16="http://schemas.microsoft.com/office/drawing/2014/main" id="{00CA1709-FD30-4F76-BD3B-D631E7FF09AB}"/>
              </a:ext>
            </a:extLst>
          </p:cNvPr>
          <p:cNvSpPr>
            <a:spLocks noGrp="1"/>
          </p:cNvSpPr>
          <p:nvPr>
            <p:ph type="title"/>
          </p:nvPr>
        </p:nvSpPr>
        <p:spPr/>
        <p:txBody>
          <a:bodyPr/>
          <a:lstStyle/>
          <a:p>
            <a:r>
              <a:rPr lang="en-US" sz="5400" dirty="0"/>
              <a:t>Start of Exercise</a:t>
            </a:r>
          </a:p>
        </p:txBody>
      </p:sp>
    </p:spTree>
    <p:extLst>
      <p:ext uri="{BB962C8B-B14F-4D97-AF65-F5344CB8AC3E}">
        <p14:creationId xmlns:p14="http://schemas.microsoft.com/office/powerpoint/2010/main" val="203686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541112-EBE5-4247-9466-4B7FE9ED4960}"/>
              </a:ext>
            </a:extLst>
          </p:cNvPr>
          <p:cNvSpPr>
            <a:spLocks noGrp="1"/>
          </p:cNvSpPr>
          <p:nvPr>
            <p:ph type="sldNum" sz="quarter" idx="10"/>
          </p:nvPr>
        </p:nvSpPr>
        <p:spPr/>
        <p:txBody>
          <a:bodyPr/>
          <a:lstStyle/>
          <a:p>
            <a:pPr>
              <a:defRPr/>
            </a:pPr>
            <a:fld id="{BB727DF1-B45D-4B1C-B6A4-B449F2C0AC69}" type="slidenum">
              <a:rPr lang="en-US" altLang="en-US" smtClean="0"/>
              <a:pPr>
                <a:defRPr/>
              </a:pPr>
              <a:t>16</a:t>
            </a:fld>
            <a:endParaRPr lang="en-US" altLang="en-US"/>
          </a:p>
        </p:txBody>
      </p:sp>
      <p:sp>
        <p:nvSpPr>
          <p:cNvPr id="2" name="Title 1">
            <a:extLst>
              <a:ext uri="{FF2B5EF4-FFF2-40B4-BE49-F238E27FC236}">
                <a16:creationId xmlns:a16="http://schemas.microsoft.com/office/drawing/2014/main" id="{68C239E5-FDC4-4747-9D0E-6ACAF616B973}"/>
              </a:ext>
            </a:extLst>
          </p:cNvPr>
          <p:cNvSpPr>
            <a:spLocks noGrp="1"/>
          </p:cNvSpPr>
          <p:nvPr>
            <p:ph type="title"/>
          </p:nvPr>
        </p:nvSpPr>
        <p:spPr/>
        <p:txBody>
          <a:bodyPr/>
          <a:lstStyle/>
          <a:p>
            <a:r>
              <a:rPr lang="en-US" sz="5400" dirty="0"/>
              <a:t>Module 1: Initial Response</a:t>
            </a:r>
            <a:endParaRPr lang="en-US" dirty="0"/>
          </a:p>
        </p:txBody>
      </p:sp>
    </p:spTree>
    <p:extLst>
      <p:ext uri="{BB962C8B-B14F-4D97-AF65-F5344CB8AC3E}">
        <p14:creationId xmlns:p14="http://schemas.microsoft.com/office/powerpoint/2010/main" val="1174043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7BDC9A-BB44-4671-A0BF-D90E00273B2C}"/>
              </a:ext>
            </a:extLst>
          </p:cNvPr>
          <p:cNvSpPr>
            <a:spLocks noGrp="1"/>
          </p:cNvSpPr>
          <p:nvPr>
            <p:ph type="sldNum" sz="quarter" idx="10"/>
          </p:nvPr>
        </p:nvSpPr>
        <p:spPr/>
        <p:txBody>
          <a:bodyPr/>
          <a:lstStyle/>
          <a:p>
            <a:pPr>
              <a:defRPr/>
            </a:pPr>
            <a:fld id="{711C7190-9AC8-425E-9BFB-53B55D98068D}" type="slidenum">
              <a:rPr lang="en-US" altLang="en-US" smtClean="0"/>
              <a:pPr>
                <a:defRPr/>
              </a:pPr>
              <a:t>17</a:t>
            </a:fld>
            <a:endParaRPr lang="en-US" altLang="en-US"/>
          </a:p>
        </p:txBody>
      </p:sp>
      <p:grpSp>
        <p:nvGrpSpPr>
          <p:cNvPr id="8" name="Group 7" descr="Simulated social media post with a threat against the university " title="Simulated Social Media Post">
            <a:extLst>
              <a:ext uri="{FF2B5EF4-FFF2-40B4-BE49-F238E27FC236}">
                <a16:creationId xmlns:a16="http://schemas.microsoft.com/office/drawing/2014/main" id="{2DF58F00-BC47-4D4C-984C-C3FFC3EC3648}"/>
              </a:ext>
            </a:extLst>
          </p:cNvPr>
          <p:cNvGrpSpPr/>
          <p:nvPr/>
        </p:nvGrpSpPr>
        <p:grpSpPr>
          <a:xfrm>
            <a:off x="4942448" y="1752600"/>
            <a:ext cx="3657601" cy="1940954"/>
            <a:chOff x="4942448" y="1752600"/>
            <a:chExt cx="3657601" cy="1940954"/>
          </a:xfrm>
        </p:grpSpPr>
        <p:pic>
          <p:nvPicPr>
            <p:cNvPr id="7" name="Picture 6" descr="Simulated social media post with a threat against the university " title="Simulated Social Media Post">
              <a:extLst>
                <a:ext uri="{FF2B5EF4-FFF2-40B4-BE49-F238E27FC236}">
                  <a16:creationId xmlns:a16="http://schemas.microsoft.com/office/drawing/2014/main" id="{EC6E2938-4527-47F4-8F98-034973A3B4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2448" y="1752600"/>
              <a:ext cx="3657601" cy="1940954"/>
            </a:xfrm>
            <a:prstGeom prst="rect">
              <a:avLst/>
            </a:prstGeom>
          </p:spPr>
        </p:pic>
        <p:sp>
          <p:nvSpPr>
            <p:cNvPr id="4" name="Rectangle 3">
              <a:extLst>
                <a:ext uri="{FF2B5EF4-FFF2-40B4-BE49-F238E27FC236}">
                  <a16:creationId xmlns:a16="http://schemas.microsoft.com/office/drawing/2014/main" id="{FDC272E9-403E-4E40-98C5-3E3F591486A1}"/>
                </a:ext>
              </a:extLst>
            </p:cNvPr>
            <p:cNvSpPr/>
            <p:nvPr/>
          </p:nvSpPr>
          <p:spPr bwMode="auto">
            <a:xfrm>
              <a:off x="4942448" y="2971800"/>
              <a:ext cx="620152" cy="30480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ndParaRPr>
            </a:p>
          </p:txBody>
        </p:sp>
      </p:grpSp>
      <p:sp>
        <p:nvSpPr>
          <p:cNvPr id="3" name="TextBox 2">
            <a:extLst>
              <a:ext uri="{FF2B5EF4-FFF2-40B4-BE49-F238E27FC236}">
                <a16:creationId xmlns:a16="http://schemas.microsoft.com/office/drawing/2014/main" id="{6FF205A7-3881-45BC-A81B-CAD8EA4DA0E2}"/>
              </a:ext>
            </a:extLst>
          </p:cNvPr>
          <p:cNvSpPr txBox="1"/>
          <p:nvPr/>
        </p:nvSpPr>
        <p:spPr>
          <a:xfrm>
            <a:off x="723900" y="3886200"/>
            <a:ext cx="7962900" cy="1615827"/>
          </a:xfrm>
          <a:prstGeom prst="rect">
            <a:avLst/>
          </a:prstGeom>
          <a:noFill/>
        </p:spPr>
        <p:txBody>
          <a:bodyPr wrap="square" rtlCol="0">
            <a:spAutoFit/>
          </a:bodyPr>
          <a:lstStyle/>
          <a:p>
            <a:pPr marL="233363" indent="-233363">
              <a:spcBef>
                <a:spcPts val="600"/>
              </a:spcBef>
              <a:spcAft>
                <a:spcPts val="600"/>
              </a:spcAft>
              <a:buClr>
                <a:srgbClr val="B0B1B3"/>
              </a:buClr>
              <a:buFont typeface="Wingdings" panose="05000000000000000000" pitchFamily="2" charset="2"/>
              <a:buChar char="§"/>
            </a:pPr>
            <a:r>
              <a:rPr lang="en-US" sz="2000" dirty="0">
                <a:solidFill>
                  <a:srgbClr val="050000"/>
                </a:solidFill>
                <a:latin typeface="Times New Roman" panose="02020603050405020304" pitchFamily="18" charset="0"/>
                <a:cs typeface="Times New Roman" panose="02020603050405020304" pitchFamily="18" charset="0"/>
              </a:rPr>
              <a:t>Bystanders begin fleeing from the </a:t>
            </a:r>
            <a:r>
              <a:rPr lang="en-US" sz="2000" dirty="0">
                <a:solidFill>
                  <a:schemeClr val="tx2"/>
                </a:solidFill>
                <a:latin typeface="Times New Roman" panose="02020603050405020304" pitchFamily="18" charset="0"/>
                <a:cs typeface="Times New Roman" panose="02020603050405020304" pitchFamily="18" charset="0"/>
              </a:rPr>
              <a:t>[insert building name]</a:t>
            </a:r>
            <a:r>
              <a:rPr lang="en-US" sz="2000" dirty="0">
                <a:solidFill>
                  <a:srgbClr val="050000"/>
                </a:solidFill>
                <a:latin typeface="Times New Roman" panose="02020603050405020304" pitchFamily="18" charset="0"/>
                <a:cs typeface="Times New Roman" panose="02020603050405020304" pitchFamily="18" charset="0"/>
              </a:rPr>
              <a:t> and disperse in all directions</a:t>
            </a:r>
          </a:p>
          <a:p>
            <a:pPr marL="233363" indent="-233363">
              <a:spcBef>
                <a:spcPts val="600"/>
              </a:spcBef>
              <a:spcAft>
                <a:spcPts val="600"/>
              </a:spcAft>
              <a:buClr>
                <a:srgbClr val="B0B1B3"/>
              </a:buClr>
              <a:buFont typeface="Wingdings" panose="05000000000000000000" pitchFamily="2" charset="2"/>
              <a:buChar char="§"/>
            </a:pPr>
            <a:r>
              <a:rPr lang="en-US" sz="2000" dirty="0">
                <a:solidFill>
                  <a:srgbClr val="050000"/>
                </a:solidFill>
                <a:latin typeface="Times New Roman" panose="02020603050405020304" pitchFamily="18" charset="0"/>
                <a:cs typeface="Times New Roman" panose="02020603050405020304" pitchFamily="18" charset="0"/>
              </a:rPr>
              <a:t>Students in other classrooms turn off lights and barricade doors</a:t>
            </a:r>
          </a:p>
          <a:p>
            <a:endParaRPr lang="en-US" dirty="0"/>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900" y="1295400"/>
            <a:ext cx="4152900" cy="2514600"/>
          </a:xfrm>
        </p:spPr>
        <p:txBody>
          <a:bodyPr/>
          <a:lstStyle/>
          <a:p>
            <a:pPr marL="0" indent="0">
              <a:buNone/>
            </a:pPr>
            <a:r>
              <a:rPr lang="en-US" b="1" dirty="0">
                <a:solidFill>
                  <a:schemeClr val="tx2"/>
                </a:solidFill>
              </a:rPr>
              <a:t>[Insert Date and Time]</a:t>
            </a:r>
          </a:p>
          <a:p>
            <a:r>
              <a:rPr lang="en-US" sz="2000" dirty="0"/>
              <a:t>Your institution receives a report of a threatening social media post</a:t>
            </a:r>
          </a:p>
          <a:p>
            <a:r>
              <a:rPr lang="en-US" sz="2000" dirty="0"/>
              <a:t>Two hours later, an unidentified individual enters </a:t>
            </a:r>
            <a:r>
              <a:rPr lang="en-US" sz="2000" dirty="0">
                <a:solidFill>
                  <a:schemeClr val="tx2"/>
                </a:solidFill>
              </a:rPr>
              <a:t>[insert building name]</a:t>
            </a:r>
            <a:r>
              <a:rPr lang="en-US" sz="2000" dirty="0"/>
              <a:t> and opens fire in classrooms on the first floor</a:t>
            </a:r>
          </a:p>
          <a:p>
            <a:endParaRPr lang="en-US" sz="2000" dirty="0">
              <a:highlight>
                <a:srgbClr val="FFFF00"/>
              </a:highlight>
            </a:endParaRPr>
          </a:p>
          <a:p>
            <a:endParaRPr lang="en-US" sz="2000" dirty="0">
              <a:highlight>
                <a:srgbClr val="FFFF00"/>
              </a:highlight>
            </a:endParaRPr>
          </a:p>
          <a:p>
            <a:endParaRPr lang="en-US" sz="2000" dirty="0">
              <a:highlight>
                <a:srgbClr val="FFFF00"/>
              </a:highlight>
            </a:endParaRPr>
          </a:p>
          <a:p>
            <a:endParaRPr lang="en-US" sz="2000" dirty="0">
              <a:highlight>
                <a:srgbClr val="FFFF00"/>
              </a:highlight>
            </a:endParaRPr>
          </a:p>
          <a:p>
            <a:pPr marL="0" indent="0">
              <a:buNone/>
            </a:pPr>
            <a:endParaRPr lang="en-US" sz="2000" dirty="0">
              <a:highlight>
                <a:srgbClr val="FFFF00"/>
              </a:highlight>
            </a:endParaRPr>
          </a:p>
        </p:txBody>
      </p:sp>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7989887" cy="1050925"/>
          </a:xfrm>
        </p:spPr>
        <p:txBody>
          <a:bodyPr/>
          <a:lstStyle/>
          <a:p>
            <a:r>
              <a:rPr lang="en-US" dirty="0"/>
              <a:t>Module 1: Scenario Overview </a:t>
            </a:r>
          </a:p>
        </p:txBody>
      </p:sp>
    </p:spTree>
    <p:extLst>
      <p:ext uri="{BB962C8B-B14F-4D97-AF65-F5344CB8AC3E}">
        <p14:creationId xmlns:p14="http://schemas.microsoft.com/office/powerpoint/2010/main" val="1073482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39FD87-ADC8-487B-B927-15DCBCEDCBA3}"/>
              </a:ext>
            </a:extLst>
          </p:cNvPr>
          <p:cNvSpPr>
            <a:spLocks noGrp="1"/>
          </p:cNvSpPr>
          <p:nvPr>
            <p:ph type="sldNum" sz="quarter" idx="10"/>
          </p:nvPr>
        </p:nvSpPr>
        <p:spPr/>
        <p:txBody>
          <a:bodyPr/>
          <a:lstStyle/>
          <a:p>
            <a:pPr>
              <a:defRPr/>
            </a:pPr>
            <a:fld id="{711C7190-9AC8-425E-9BFB-53B55D98068D}" type="slidenum">
              <a:rPr lang="en-US" altLang="en-US" smtClean="0"/>
              <a:pPr>
                <a:defRPr/>
              </a:pPr>
              <a:t>18</a:t>
            </a:fld>
            <a:endParaRPr lang="en-US" altLang="en-US"/>
          </a:p>
        </p:txBody>
      </p:sp>
      <p:pic>
        <p:nvPicPr>
          <p:cNvPr id="12" name="Picture 11" descr="Simulated social media post claiming there are shooters on campus " title="Simulated Social Media Post">
            <a:extLst>
              <a:ext uri="{FF2B5EF4-FFF2-40B4-BE49-F238E27FC236}">
                <a16:creationId xmlns:a16="http://schemas.microsoft.com/office/drawing/2014/main" id="{DBD177D9-BF27-4489-B554-34B32FFF98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1505" y="1703219"/>
            <a:ext cx="3736066" cy="1982593"/>
          </a:xfrm>
          <a:prstGeom prst="rect">
            <a:avLst/>
          </a:prstGeom>
        </p:spPr>
      </p:pic>
      <p:sp>
        <p:nvSpPr>
          <p:cNvPr id="3" name="TextBox 2">
            <a:extLst>
              <a:ext uri="{FF2B5EF4-FFF2-40B4-BE49-F238E27FC236}">
                <a16:creationId xmlns:a16="http://schemas.microsoft.com/office/drawing/2014/main" id="{909679E6-15E0-4108-B216-09B44F94408C}"/>
              </a:ext>
            </a:extLst>
          </p:cNvPr>
          <p:cNvSpPr txBox="1"/>
          <p:nvPr/>
        </p:nvSpPr>
        <p:spPr>
          <a:xfrm>
            <a:off x="728213" y="4019996"/>
            <a:ext cx="7577587" cy="1923604"/>
          </a:xfrm>
          <a:prstGeom prst="rect">
            <a:avLst/>
          </a:prstGeom>
          <a:noFill/>
        </p:spPr>
        <p:txBody>
          <a:bodyPr wrap="square" rtlCol="0">
            <a:spAutoFit/>
          </a:bodyPr>
          <a:lstStyle/>
          <a:p>
            <a:pPr marL="233363" indent="-233363">
              <a:spcBef>
                <a:spcPts val="600"/>
              </a:spcBef>
              <a:spcAft>
                <a:spcPts val="600"/>
              </a:spcAft>
              <a:buClr>
                <a:srgbClr val="B0B1B3"/>
              </a:buClr>
              <a:buFont typeface="Wingdings" panose="05000000000000000000" pitchFamily="2" charset="2"/>
              <a:buChar char="§"/>
            </a:pPr>
            <a:r>
              <a:rPr lang="en-US" sz="2000" dirty="0">
                <a:solidFill>
                  <a:srgbClr val="050000"/>
                </a:solidFill>
                <a:latin typeface="Times New Roman" panose="02020603050405020304" pitchFamily="18" charset="0"/>
                <a:cs typeface="Times New Roman" panose="02020603050405020304" pitchFamily="18" charset="0"/>
              </a:rPr>
              <a:t>A campus police officer runs into </a:t>
            </a:r>
            <a:r>
              <a:rPr lang="en-US" sz="2000" dirty="0">
                <a:solidFill>
                  <a:srgbClr val="FF0000"/>
                </a:solidFill>
                <a:latin typeface="Times New Roman" panose="02020603050405020304" pitchFamily="18" charset="0"/>
                <a:cs typeface="Times New Roman" panose="02020603050405020304" pitchFamily="18" charset="0"/>
              </a:rPr>
              <a:t>[insert building name] </a:t>
            </a:r>
            <a:r>
              <a:rPr lang="en-US" sz="2000" dirty="0">
                <a:solidFill>
                  <a:srgbClr val="050000"/>
                </a:solidFill>
                <a:latin typeface="Times New Roman" panose="02020603050405020304" pitchFamily="18" charset="0"/>
                <a:cs typeface="Times New Roman" panose="02020603050405020304" pitchFamily="18" charset="0"/>
              </a:rPr>
              <a:t>and hears shots coming from an upper floor, he encounters the gunman and is wounded before calling for backup</a:t>
            </a:r>
          </a:p>
          <a:p>
            <a:pPr marL="233363" indent="-233363">
              <a:spcBef>
                <a:spcPts val="600"/>
              </a:spcBef>
              <a:spcAft>
                <a:spcPts val="600"/>
              </a:spcAft>
              <a:buClr>
                <a:srgbClr val="B0B1B3"/>
              </a:buClr>
              <a:buFont typeface="Wingdings" panose="05000000000000000000" pitchFamily="2" charset="2"/>
              <a:buChar char="§"/>
            </a:pPr>
            <a:r>
              <a:rPr lang="en-US" sz="2000" dirty="0">
                <a:solidFill>
                  <a:srgbClr val="050000"/>
                </a:solidFill>
                <a:latin typeface="Times New Roman" panose="02020603050405020304" pitchFamily="18" charset="0"/>
                <a:cs typeface="Times New Roman" panose="02020603050405020304" pitchFamily="18" charset="0"/>
              </a:rPr>
              <a:t>First responders arrive on the scene</a:t>
            </a:r>
          </a:p>
          <a:p>
            <a:endParaRPr lang="en-US" dirty="0">
              <a:solidFill>
                <a:schemeClr val="bg1"/>
              </a:solidFill>
            </a:endParaRPr>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900" y="1295400"/>
            <a:ext cx="3771900" cy="4351338"/>
          </a:xfrm>
        </p:spPr>
        <p:txBody>
          <a:bodyPr/>
          <a:lstStyle/>
          <a:p>
            <a:r>
              <a:rPr lang="en-US" sz="2000" dirty="0"/>
              <a:t>Campus and local 9-1-1 operators receive frantic calls reporting popping noises, screaming, and flashes of light</a:t>
            </a:r>
          </a:p>
          <a:p>
            <a:r>
              <a:rPr lang="en-US" sz="2000" dirty="0"/>
              <a:t>Students begin posting on social media about their experience, students from around campus begin to flee</a:t>
            </a:r>
          </a:p>
          <a:p>
            <a:endParaRPr lang="en-US" sz="2000" dirty="0">
              <a:highlight>
                <a:srgbClr val="FFFF00"/>
              </a:highlight>
            </a:endParaRPr>
          </a:p>
          <a:p>
            <a:pPr marL="0" indent="0">
              <a:buNone/>
            </a:pPr>
            <a:endParaRPr lang="en-US" sz="2000" dirty="0">
              <a:highlight>
                <a:srgbClr val="FFFF00"/>
              </a:highlight>
            </a:endParaRPr>
          </a:p>
        </p:txBody>
      </p:sp>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8447087" cy="1050925"/>
          </a:xfrm>
        </p:spPr>
        <p:txBody>
          <a:bodyPr/>
          <a:lstStyle/>
          <a:p>
            <a:r>
              <a:rPr lang="en-US" dirty="0"/>
              <a:t>Module 1: Scenario Overview (cont.)</a:t>
            </a:r>
          </a:p>
        </p:txBody>
      </p:sp>
    </p:spTree>
    <p:extLst>
      <p:ext uri="{BB962C8B-B14F-4D97-AF65-F5344CB8AC3E}">
        <p14:creationId xmlns:p14="http://schemas.microsoft.com/office/powerpoint/2010/main" val="2440072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F3526CA-BA3A-47AD-9C85-B26B2BE57537}"/>
              </a:ext>
            </a:extLst>
          </p:cNvPr>
          <p:cNvSpPr>
            <a:spLocks noGrp="1"/>
          </p:cNvSpPr>
          <p:nvPr>
            <p:ph type="sldNum" sz="quarter" idx="10"/>
          </p:nvPr>
        </p:nvSpPr>
        <p:spPr/>
        <p:txBody>
          <a:bodyPr/>
          <a:lstStyle/>
          <a:p>
            <a:pPr>
              <a:defRPr/>
            </a:pPr>
            <a:fld id="{711C7190-9AC8-425E-9BFB-53B55D98068D}" type="slidenum">
              <a:rPr lang="en-US" altLang="en-US" smtClean="0"/>
              <a:pPr>
                <a:defRPr/>
              </a:pPr>
              <a:t>19</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Operational Coordination</a:t>
            </a:r>
          </a:p>
          <a:p>
            <a:pPr marL="457200" lvl="0" indent="-457200">
              <a:buFont typeface="+mj-lt"/>
              <a:buAutoNum type="arabicPeriod"/>
            </a:pPr>
            <a:r>
              <a:rPr lang="en-US" sz="2000" dirty="0"/>
              <a:t>What plans, policies, and procedures does your institution have in place to respond to an active shooter event? </a:t>
            </a:r>
          </a:p>
          <a:p>
            <a:pPr marL="457200" lvl="0" indent="-457200">
              <a:buFont typeface="+mj-lt"/>
              <a:buAutoNum type="arabicPeriod"/>
            </a:pPr>
            <a:r>
              <a:rPr lang="en-US" sz="2000" dirty="0"/>
              <a:t>What are your institution’s initial priorities?</a:t>
            </a:r>
          </a:p>
          <a:p>
            <a:pPr marL="457200" lvl="0" indent="-457200">
              <a:buFont typeface="+mj-lt"/>
              <a:buAutoNum type="arabicPeriod"/>
            </a:pPr>
            <a:r>
              <a:rPr lang="en-US" sz="2000" dirty="0"/>
              <a:t>How would your institution establish a command structure to coordinate your immediate response efforts?</a:t>
            </a:r>
          </a:p>
          <a:p>
            <a:pPr marL="457200" indent="-457200">
              <a:buFont typeface="+mj-lt"/>
              <a:buAutoNum type="arabicPeriod"/>
            </a:pPr>
            <a:r>
              <a:rPr lang="en-US" sz="2000" dirty="0"/>
              <a:t>What resource gaps could limit your institution’s ability to respond to an active shooter? </a:t>
            </a:r>
          </a:p>
          <a:p>
            <a:pPr marL="457200" indent="-457200">
              <a:buFont typeface="+mj-lt"/>
              <a:buAutoNum type="arabicPeriod"/>
            </a:pPr>
            <a:r>
              <a:rPr lang="en-US" sz="2000"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1: Discussion Questions (1/4)</a:t>
            </a:r>
          </a:p>
        </p:txBody>
      </p:sp>
    </p:spTree>
    <p:extLst>
      <p:ext uri="{BB962C8B-B14F-4D97-AF65-F5344CB8AC3E}">
        <p14:creationId xmlns:p14="http://schemas.microsoft.com/office/powerpoint/2010/main" val="718953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CB3872-E76F-405B-8916-1F60240ACEC4}"/>
              </a:ext>
            </a:extLst>
          </p:cNvPr>
          <p:cNvSpPr txBox="1"/>
          <p:nvPr/>
        </p:nvSpPr>
        <p:spPr>
          <a:xfrm>
            <a:off x="1457325" y="5943600"/>
            <a:ext cx="6229350" cy="397032"/>
          </a:xfrm>
          <a:prstGeom prst="rect">
            <a:avLst/>
          </a:prstGeom>
          <a:noFill/>
        </p:spPr>
        <p:txBody>
          <a:bodyPr wrap="square" rtlCol="0">
            <a:spAutoFit/>
          </a:bodyPr>
          <a:lstStyle/>
          <a:p>
            <a:pPr lvl="0" algn="ctr" eaLnBrk="1" fontAlgn="auto" hangingPunct="1">
              <a:lnSpc>
                <a:spcPct val="90000"/>
              </a:lnSpc>
              <a:spcBef>
                <a:spcPts val="600"/>
              </a:spcBef>
              <a:spcAft>
                <a:spcPts val="600"/>
              </a:spcAft>
            </a:pPr>
            <a:r>
              <a:rPr lang="en-US" sz="2200">
                <a:solidFill>
                  <a:prstClr val="white"/>
                </a:solidFill>
                <a:latin typeface="Times New Roman" panose="02020603050405020304" pitchFamily="18" charset="0"/>
                <a:cs typeface="Times New Roman" panose="02020603050405020304" pitchFamily="18" charset="0"/>
              </a:rPr>
              <a:t>**</a:t>
            </a:r>
            <a:r>
              <a:rPr lang="en-US" sz="2200" b="1">
                <a:solidFill>
                  <a:prstClr val="white"/>
                </a:solidFill>
                <a:latin typeface="Times New Roman" panose="02020603050405020304" pitchFamily="18" charset="0"/>
                <a:cs typeface="Times New Roman" panose="02020603050405020304" pitchFamily="18" charset="0"/>
              </a:rPr>
              <a:t>Delete slide prior to conduct**</a:t>
            </a:r>
            <a:endParaRPr lang="en-US" sz="2200" dirty="0">
              <a:solidFill>
                <a:prstClr val="white"/>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B7169E69-451B-47E7-B1C8-D3B58E0E23A9}"/>
              </a:ext>
            </a:extLst>
          </p:cNvPr>
          <p:cNvSpPr>
            <a:spLocks noGrp="1"/>
          </p:cNvSpPr>
          <p:nvPr>
            <p:ph type="body" sz="quarter" idx="10"/>
          </p:nvPr>
        </p:nvSpPr>
        <p:spPr/>
        <p:txBody>
          <a:bodyPr/>
          <a:lstStyle/>
          <a:p>
            <a:pPr marL="233363" lvl="0" indent="-233363" eaLnBrk="0" fontAlgn="base" hangingPunct="0">
              <a:lnSpc>
                <a:spcPct val="100000"/>
              </a:lnSpc>
              <a:buClr>
                <a:srgbClr val="B0B1B3"/>
              </a:buClr>
            </a:pPr>
            <a:r>
              <a:rPr lang="en-US" dirty="0">
                <a:solidFill>
                  <a:srgbClr val="FFFFFF"/>
                </a:solidFill>
              </a:rPr>
              <a:t>The purpose of this Exercise Conduct Briefing is to provide a baseline exercise document that institutions of higher education can use to assess their emergency plans, policies, and procedures</a:t>
            </a:r>
          </a:p>
          <a:p>
            <a:pPr marL="233363" lvl="0" indent="-233363" eaLnBrk="0" fontAlgn="base" hangingPunct="0">
              <a:lnSpc>
                <a:spcPct val="100000"/>
              </a:lnSpc>
              <a:buClr>
                <a:srgbClr val="B0B1B3"/>
              </a:buClr>
            </a:pPr>
            <a:r>
              <a:rPr lang="en-US" dirty="0">
                <a:solidFill>
                  <a:srgbClr val="FFFFFF"/>
                </a:solidFill>
              </a:rPr>
              <a:t>The sample content contained in this document can be tailored as necessary by filling in all </a:t>
            </a:r>
            <a:r>
              <a:rPr lang="en-US" dirty="0">
                <a:solidFill>
                  <a:srgbClr val="FF0000"/>
                </a:solidFill>
              </a:rPr>
              <a:t>[bracketed content that is highlighted in red]</a:t>
            </a:r>
          </a:p>
          <a:p>
            <a:pPr marL="233363" lvl="0" indent="-233363" eaLnBrk="0" fontAlgn="base" hangingPunct="0">
              <a:lnSpc>
                <a:spcPct val="100000"/>
              </a:lnSpc>
              <a:buClr>
                <a:srgbClr val="B0B1B3"/>
              </a:buClr>
            </a:pPr>
            <a:r>
              <a:rPr lang="en-US" dirty="0">
                <a:solidFill>
                  <a:srgbClr val="FFFFFF"/>
                </a:solidFill>
              </a:rPr>
              <a:t>To insert the sponsoring organization’s logo, navigate to the “View” menu and select “Slide Master”</a:t>
            </a:r>
          </a:p>
          <a:p>
            <a:pPr marL="233363" lvl="0" indent="-233363" eaLnBrk="0" fontAlgn="base" hangingPunct="0">
              <a:lnSpc>
                <a:spcPct val="100000"/>
              </a:lnSpc>
              <a:buClr>
                <a:srgbClr val="B0B1B3"/>
              </a:buClr>
            </a:pPr>
            <a:r>
              <a:rPr lang="en-US" dirty="0">
                <a:solidFill>
                  <a:srgbClr val="FFFFFF"/>
                </a:solidFill>
              </a:rPr>
              <a:t>This briefing is to be used in tandem with the Active Shooter Situation Manual and Facilitator Guide </a:t>
            </a:r>
            <a:r>
              <a:rPr lang="en-US" dirty="0"/>
              <a:t>so any changes made to this briefing will need to be aligned with those documents</a:t>
            </a:r>
          </a:p>
        </p:txBody>
      </p:sp>
      <p:sp>
        <p:nvSpPr>
          <p:cNvPr id="2" name="Title 1">
            <a:extLst>
              <a:ext uri="{FF2B5EF4-FFF2-40B4-BE49-F238E27FC236}">
                <a16:creationId xmlns:a16="http://schemas.microsoft.com/office/drawing/2014/main" id="{8477BF88-E9DA-47E6-B501-C7DF73EE5914}"/>
              </a:ext>
            </a:extLst>
          </p:cNvPr>
          <p:cNvSpPr>
            <a:spLocks noGrp="1"/>
          </p:cNvSpPr>
          <p:nvPr>
            <p:ph type="title"/>
          </p:nvPr>
        </p:nvSpPr>
        <p:spPr/>
        <p:txBody>
          <a:bodyPr/>
          <a:lstStyle/>
          <a:p>
            <a:r>
              <a:rPr lang="en-US" dirty="0"/>
              <a:t>READ FIRST</a:t>
            </a:r>
          </a:p>
        </p:txBody>
      </p:sp>
    </p:spTree>
    <p:extLst>
      <p:ext uri="{BB962C8B-B14F-4D97-AF65-F5344CB8AC3E}">
        <p14:creationId xmlns:p14="http://schemas.microsoft.com/office/powerpoint/2010/main" val="2029125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C3C2C49-D7B1-4DFC-9510-FAD799C3DF5F}"/>
              </a:ext>
            </a:extLst>
          </p:cNvPr>
          <p:cNvSpPr>
            <a:spLocks noGrp="1"/>
          </p:cNvSpPr>
          <p:nvPr>
            <p:ph type="sldNum" sz="quarter" idx="10"/>
          </p:nvPr>
        </p:nvSpPr>
        <p:spPr/>
        <p:txBody>
          <a:bodyPr/>
          <a:lstStyle/>
          <a:p>
            <a:pPr>
              <a:defRPr/>
            </a:pPr>
            <a:fld id="{711C7190-9AC8-425E-9BFB-53B55D98068D}" type="slidenum">
              <a:rPr lang="en-US" altLang="en-US" smtClean="0"/>
              <a:pPr>
                <a:defRPr/>
              </a:pPr>
              <a:t>20</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On-Scene Security, Protection, and Law Enforcement</a:t>
            </a:r>
          </a:p>
          <a:p>
            <a:pPr marL="457200" lvl="0" indent="-457200">
              <a:buFont typeface="+mj-lt"/>
              <a:buAutoNum type="arabicPeriod"/>
            </a:pPr>
            <a:r>
              <a:rPr lang="en-US" sz="2000" dirty="0"/>
              <a:t>In terms of securing the scene, what are the immediate priorities? </a:t>
            </a:r>
          </a:p>
          <a:p>
            <a:pPr marL="457200" lvl="0" indent="-457200">
              <a:buFont typeface="+mj-lt"/>
              <a:buAutoNum type="arabicPeriod"/>
            </a:pPr>
            <a:r>
              <a:rPr lang="en-US" sz="2000" dirty="0"/>
              <a:t>Given the situation, what protective measures would you adopt at this point?</a:t>
            </a:r>
          </a:p>
          <a:p>
            <a:pPr marL="457200" lvl="0" indent="-457200">
              <a:buFont typeface="+mj-lt"/>
              <a:buAutoNum type="arabicPeriod"/>
            </a:pPr>
            <a:r>
              <a:rPr lang="en-US" sz="2000" dirty="0"/>
              <a:t>How would initial resource needs be prioritized in the event of a secondary attack? </a:t>
            </a:r>
          </a:p>
          <a:p>
            <a:pPr marL="457200" lvl="0" indent="-457200">
              <a:buFont typeface="+mj-lt"/>
              <a:buAutoNum type="arabicPeriod"/>
            </a:pPr>
            <a:r>
              <a:rPr lang="en-US" sz="2000" dirty="0"/>
              <a:t>How are external law enforcement assets integrated with campus assets?</a:t>
            </a:r>
          </a:p>
          <a:p>
            <a:pPr marL="457200" indent="-457200">
              <a:buFont typeface="+mj-lt"/>
              <a:buAutoNum type="arabicPeriod"/>
            </a:pPr>
            <a:r>
              <a:rPr lang="en-US" sz="2000"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1: Discussion Questions (2/4)</a:t>
            </a:r>
          </a:p>
        </p:txBody>
      </p:sp>
    </p:spTree>
    <p:extLst>
      <p:ext uri="{BB962C8B-B14F-4D97-AF65-F5344CB8AC3E}">
        <p14:creationId xmlns:p14="http://schemas.microsoft.com/office/powerpoint/2010/main" val="4090553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D02E2A4-1D7B-4E48-9FBC-2403DF4CFEB8}"/>
              </a:ext>
            </a:extLst>
          </p:cNvPr>
          <p:cNvSpPr>
            <a:spLocks noGrp="1"/>
          </p:cNvSpPr>
          <p:nvPr>
            <p:ph type="sldNum" sz="quarter" idx="10"/>
          </p:nvPr>
        </p:nvSpPr>
        <p:spPr/>
        <p:txBody>
          <a:bodyPr/>
          <a:lstStyle/>
          <a:p>
            <a:pPr>
              <a:defRPr/>
            </a:pPr>
            <a:fld id="{711C7190-9AC8-425E-9BFB-53B55D98068D}" type="slidenum">
              <a:rPr lang="en-US" altLang="en-US" smtClean="0"/>
              <a:pPr>
                <a:defRPr/>
              </a:pPr>
              <a:t>21</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Health and Social Services </a:t>
            </a:r>
          </a:p>
          <a:p>
            <a:pPr marL="457200" lvl="0" indent="-457200">
              <a:buFont typeface="+mj-lt"/>
              <a:buAutoNum type="arabicPeriod"/>
            </a:pPr>
            <a:r>
              <a:rPr lang="en-US" sz="2000" dirty="0"/>
              <a:t>What are your institution’s immediate health and social services priorities (e.g., evacuation, shelter-in-place, additional protective measures)? </a:t>
            </a:r>
          </a:p>
          <a:p>
            <a:pPr marL="457200" lvl="0" indent="-457200">
              <a:buFont typeface="+mj-lt"/>
              <a:buAutoNum type="arabicPeriod"/>
            </a:pPr>
            <a:r>
              <a:rPr lang="en-US" sz="2000" dirty="0"/>
              <a:t>What stakeholders would you begin to coordinate with?</a:t>
            </a:r>
          </a:p>
          <a:p>
            <a:pPr marL="457200" lvl="0" indent="-457200">
              <a:buFont typeface="+mj-lt"/>
              <a:buAutoNum type="arabicPeriod"/>
            </a:pPr>
            <a:r>
              <a:rPr lang="en-US" sz="2000" dirty="0"/>
              <a:t>What critical decisions might need to be made at this point?</a:t>
            </a:r>
          </a:p>
          <a:p>
            <a:pPr marL="457200" indent="-457200">
              <a:buFont typeface="+mj-lt"/>
              <a:buAutoNum type="arabicPeriod"/>
            </a:pPr>
            <a:r>
              <a:rPr lang="en-US" sz="2000"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1: Discussion Questions (3/4)</a:t>
            </a:r>
          </a:p>
        </p:txBody>
      </p:sp>
    </p:spTree>
    <p:extLst>
      <p:ext uri="{BB962C8B-B14F-4D97-AF65-F5344CB8AC3E}">
        <p14:creationId xmlns:p14="http://schemas.microsoft.com/office/powerpoint/2010/main" val="2496165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31EDF73-0AB3-4EE3-BB61-1A665807098F}"/>
              </a:ext>
            </a:extLst>
          </p:cNvPr>
          <p:cNvSpPr>
            <a:spLocks noGrp="1"/>
          </p:cNvSpPr>
          <p:nvPr>
            <p:ph type="sldNum" sz="quarter" idx="10"/>
          </p:nvPr>
        </p:nvSpPr>
        <p:spPr/>
        <p:txBody>
          <a:bodyPr/>
          <a:lstStyle/>
          <a:p>
            <a:pPr>
              <a:defRPr/>
            </a:pPr>
            <a:fld id="{711C7190-9AC8-425E-9BFB-53B55D98068D}" type="slidenum">
              <a:rPr lang="en-US" altLang="en-US" smtClean="0"/>
              <a:pPr>
                <a:defRPr/>
              </a:pPr>
              <a:t>22</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Public Information and Warning</a:t>
            </a:r>
          </a:p>
          <a:p>
            <a:pPr marL="457200" lvl="0" indent="-457200">
              <a:buFont typeface="+mj-lt"/>
              <a:buAutoNum type="arabicPeriod"/>
            </a:pPr>
            <a:r>
              <a:rPr lang="en-US" sz="2000" dirty="0"/>
              <a:t>What plans, policies, and procedures does your institution have in place to guide your internal and external communications strategies? </a:t>
            </a:r>
          </a:p>
          <a:p>
            <a:pPr marL="457200" indent="-457200">
              <a:buFont typeface="+mj-lt"/>
              <a:buAutoNum type="arabicPeriod"/>
            </a:pPr>
            <a:r>
              <a:rPr lang="en-US" sz="2000" dirty="0"/>
              <a:t>How and when does your institution issue warnings, alerts, and other emergency messaging?</a:t>
            </a:r>
          </a:p>
          <a:p>
            <a:pPr marL="457200" indent="-457200">
              <a:buFont typeface="+mj-lt"/>
              <a:buAutoNum type="arabicPeriod"/>
            </a:pPr>
            <a:r>
              <a:rPr lang="en-US" sz="2000" dirty="0"/>
              <a:t>What individual, office, or department coordinates and delivers your institution’s public messaging? </a:t>
            </a:r>
          </a:p>
          <a:p>
            <a:pPr marL="457200" lvl="0" indent="-457200">
              <a:buFont typeface="+mj-lt"/>
              <a:buAutoNum type="arabicPeriod"/>
            </a:pPr>
            <a:r>
              <a:rPr lang="en-US" sz="2000"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1: Discussion Questions (4/4)</a:t>
            </a:r>
          </a:p>
        </p:txBody>
      </p:sp>
    </p:spTree>
    <p:extLst>
      <p:ext uri="{BB962C8B-B14F-4D97-AF65-F5344CB8AC3E}">
        <p14:creationId xmlns:p14="http://schemas.microsoft.com/office/powerpoint/2010/main" val="417020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52F10B-F43C-45AB-8296-EA06070E0EFE}"/>
              </a:ext>
            </a:extLst>
          </p:cNvPr>
          <p:cNvSpPr>
            <a:spLocks noGrp="1"/>
          </p:cNvSpPr>
          <p:nvPr>
            <p:ph type="sldNum" sz="quarter" idx="10"/>
          </p:nvPr>
        </p:nvSpPr>
        <p:spPr/>
        <p:txBody>
          <a:bodyPr/>
          <a:lstStyle/>
          <a:p>
            <a:pPr>
              <a:defRPr/>
            </a:pPr>
            <a:fld id="{BB727DF1-B45D-4B1C-B6A4-B449F2C0AC69}" type="slidenum">
              <a:rPr lang="en-US" altLang="en-US" smtClean="0"/>
              <a:pPr>
                <a:defRPr/>
              </a:pPr>
              <a:t>23</a:t>
            </a:fld>
            <a:endParaRPr lang="en-US" altLang="en-US"/>
          </a:p>
        </p:txBody>
      </p:sp>
      <p:sp>
        <p:nvSpPr>
          <p:cNvPr id="2" name="Title 1">
            <a:extLst>
              <a:ext uri="{FF2B5EF4-FFF2-40B4-BE49-F238E27FC236}">
                <a16:creationId xmlns:a16="http://schemas.microsoft.com/office/drawing/2014/main" id="{31F14C34-14DF-4F2C-8020-3445AE7CB2D0}"/>
              </a:ext>
            </a:extLst>
          </p:cNvPr>
          <p:cNvSpPr>
            <a:spLocks noGrp="1"/>
          </p:cNvSpPr>
          <p:nvPr>
            <p:ph type="title"/>
          </p:nvPr>
        </p:nvSpPr>
        <p:spPr/>
        <p:txBody>
          <a:bodyPr/>
          <a:lstStyle/>
          <a:p>
            <a:r>
              <a:rPr lang="en-US" sz="5400" dirty="0"/>
              <a:t>Break</a:t>
            </a:r>
          </a:p>
        </p:txBody>
      </p:sp>
    </p:spTree>
    <p:extLst>
      <p:ext uri="{BB962C8B-B14F-4D97-AF65-F5344CB8AC3E}">
        <p14:creationId xmlns:p14="http://schemas.microsoft.com/office/powerpoint/2010/main" val="3444537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08F473-4F2E-4200-A6E6-ED5ED0D254E2}"/>
              </a:ext>
            </a:extLst>
          </p:cNvPr>
          <p:cNvSpPr>
            <a:spLocks noGrp="1"/>
          </p:cNvSpPr>
          <p:nvPr>
            <p:ph type="sldNum" sz="quarter" idx="10"/>
          </p:nvPr>
        </p:nvSpPr>
        <p:spPr/>
        <p:txBody>
          <a:bodyPr/>
          <a:lstStyle/>
          <a:p>
            <a:pPr>
              <a:defRPr/>
            </a:pPr>
            <a:fld id="{BB727DF1-B45D-4B1C-B6A4-B449F2C0AC69}" type="slidenum">
              <a:rPr lang="en-US" altLang="en-US" smtClean="0"/>
              <a:pPr>
                <a:defRPr/>
              </a:pPr>
              <a:t>24</a:t>
            </a:fld>
            <a:endParaRPr lang="en-US" altLang="en-US"/>
          </a:p>
        </p:txBody>
      </p:sp>
      <p:sp>
        <p:nvSpPr>
          <p:cNvPr id="2" name="Title 1">
            <a:extLst>
              <a:ext uri="{FF2B5EF4-FFF2-40B4-BE49-F238E27FC236}">
                <a16:creationId xmlns:a16="http://schemas.microsoft.com/office/drawing/2014/main" id="{AF11F316-FC0F-44A8-ABFF-B5807410B254}"/>
              </a:ext>
            </a:extLst>
          </p:cNvPr>
          <p:cNvSpPr>
            <a:spLocks noGrp="1"/>
          </p:cNvSpPr>
          <p:nvPr>
            <p:ph type="title"/>
          </p:nvPr>
        </p:nvSpPr>
        <p:spPr/>
        <p:txBody>
          <a:bodyPr/>
          <a:lstStyle/>
          <a:p>
            <a:r>
              <a:rPr lang="en-US" sz="5000" dirty="0"/>
              <a:t>Module 2: Continued Response</a:t>
            </a:r>
          </a:p>
        </p:txBody>
      </p:sp>
    </p:spTree>
    <p:extLst>
      <p:ext uri="{BB962C8B-B14F-4D97-AF65-F5344CB8AC3E}">
        <p14:creationId xmlns:p14="http://schemas.microsoft.com/office/powerpoint/2010/main" val="2694255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AE3132-F9D1-494A-9DB0-3777A5D63EC9}"/>
              </a:ext>
            </a:extLst>
          </p:cNvPr>
          <p:cNvSpPr>
            <a:spLocks noGrp="1"/>
          </p:cNvSpPr>
          <p:nvPr>
            <p:ph type="sldNum" sz="quarter" idx="10"/>
          </p:nvPr>
        </p:nvSpPr>
        <p:spPr/>
        <p:txBody>
          <a:bodyPr/>
          <a:lstStyle/>
          <a:p>
            <a:pPr>
              <a:defRPr/>
            </a:pPr>
            <a:fld id="{711C7190-9AC8-425E-9BFB-53B55D98068D}" type="slidenum">
              <a:rPr lang="en-US" altLang="en-US" smtClean="0"/>
              <a:pPr>
                <a:defRPr/>
              </a:pPr>
              <a:t>25</a:t>
            </a:fld>
            <a:endParaRPr lang="en-US" altLang="en-US"/>
          </a:p>
        </p:txBody>
      </p:sp>
      <p:pic>
        <p:nvPicPr>
          <p:cNvPr id="4" name="Picture 3" descr="Image of law enforcement " title="Law enforcement ">
            <a:extLst>
              <a:ext uri="{FF2B5EF4-FFF2-40B4-BE49-F238E27FC236}">
                <a16:creationId xmlns:a16="http://schemas.microsoft.com/office/drawing/2014/main" id="{C472A4D5-7EF8-40D0-A8C9-C2457071C3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19800" y="1675706"/>
            <a:ext cx="2438400" cy="1795363"/>
          </a:xfrm>
          <a:prstGeom prst="rect">
            <a:avLst/>
          </a:prstGeom>
          <a:effectLst>
            <a:outerShdw blurRad="50800" dist="38100" dir="2700000" algn="tl" rotWithShape="0">
              <a:prstClr val="black">
                <a:alpha val="40000"/>
              </a:prstClr>
            </a:outerShdw>
          </a:effectLst>
        </p:spPr>
      </p:pic>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900" y="1295400"/>
            <a:ext cx="5067300" cy="4351338"/>
          </a:xfrm>
        </p:spPr>
        <p:txBody>
          <a:bodyPr/>
          <a:lstStyle/>
          <a:p>
            <a:pPr marL="0" indent="0">
              <a:buNone/>
            </a:pPr>
            <a:r>
              <a:rPr lang="en-US" b="1" dirty="0">
                <a:solidFill>
                  <a:schemeClr val="tx2"/>
                </a:solidFill>
              </a:rPr>
              <a:t>[Insert Date and Time + 15 Minutes]</a:t>
            </a:r>
          </a:p>
          <a:p>
            <a:r>
              <a:rPr lang="en-US" sz="2000" dirty="0"/>
              <a:t>Campus and local enforcement officials arrive on scene within minutes of the first emergency call </a:t>
            </a:r>
          </a:p>
          <a:p>
            <a:r>
              <a:rPr lang="en-US" sz="2000" dirty="0"/>
              <a:t>Police quickly enter the building and begin a systematic search of each floor </a:t>
            </a:r>
          </a:p>
          <a:p>
            <a:r>
              <a:rPr lang="en-US" sz="2000" dirty="0"/>
              <a:t>The shooter barricades himself inside a stairwell; upon seeing armed officers, the gunman fatally shoots himself</a:t>
            </a:r>
          </a:p>
          <a:p>
            <a:endParaRPr lang="en-US" sz="2000" dirty="0"/>
          </a:p>
          <a:p>
            <a:endParaRPr lang="en-US" sz="2000" dirty="0"/>
          </a:p>
          <a:p>
            <a:endParaRPr lang="en-US" sz="2000" dirty="0"/>
          </a:p>
          <a:p>
            <a:endParaRPr lang="en-US" sz="2000" dirty="0">
              <a:highlight>
                <a:srgbClr val="FFFF00"/>
              </a:highlight>
            </a:endParaRPr>
          </a:p>
          <a:p>
            <a:pPr marL="0" indent="0">
              <a:buNone/>
            </a:pPr>
            <a:endParaRPr lang="en-US" sz="2000" dirty="0">
              <a:highlight>
                <a:srgbClr val="FFFF00"/>
              </a:highlight>
            </a:endParaRPr>
          </a:p>
        </p:txBody>
      </p:sp>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7989887" cy="1050925"/>
          </a:xfrm>
        </p:spPr>
        <p:txBody>
          <a:bodyPr/>
          <a:lstStyle/>
          <a:p>
            <a:r>
              <a:rPr lang="en-US" dirty="0"/>
              <a:t>Module 2: Scenario Overview </a:t>
            </a:r>
          </a:p>
        </p:txBody>
      </p:sp>
    </p:spTree>
    <p:extLst>
      <p:ext uri="{BB962C8B-B14F-4D97-AF65-F5344CB8AC3E}">
        <p14:creationId xmlns:p14="http://schemas.microsoft.com/office/powerpoint/2010/main" val="629659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932168-45E9-4B7E-9808-4A6040EE2EDB}"/>
              </a:ext>
            </a:extLst>
          </p:cNvPr>
          <p:cNvSpPr>
            <a:spLocks noGrp="1"/>
          </p:cNvSpPr>
          <p:nvPr>
            <p:ph type="sldNum" sz="quarter" idx="10"/>
          </p:nvPr>
        </p:nvSpPr>
        <p:spPr/>
        <p:txBody>
          <a:bodyPr/>
          <a:lstStyle/>
          <a:p>
            <a:pPr>
              <a:defRPr/>
            </a:pPr>
            <a:fld id="{711C7190-9AC8-425E-9BFB-53B55D98068D}" type="slidenum">
              <a:rPr lang="en-US" altLang="en-US" smtClean="0"/>
              <a:pPr>
                <a:defRPr/>
              </a:pPr>
              <a:t>26</a:t>
            </a:fld>
            <a:endParaRPr lang="en-US" altLang="en-US"/>
          </a:p>
        </p:txBody>
      </p:sp>
      <p:pic>
        <p:nvPicPr>
          <p:cNvPr id="1026" name="Picture 2" descr="Image of media engagement " title="Media Engagement ">
            <a:extLst>
              <a:ext uri="{FF2B5EF4-FFF2-40B4-BE49-F238E27FC236}">
                <a16:creationId xmlns:a16="http://schemas.microsoft.com/office/drawing/2014/main" id="{6EBBA889-AEE4-4E50-8178-7AC108EC52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199" y="2506662"/>
            <a:ext cx="3011123" cy="199957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Content Placeholder 5">
            <a:extLst>
              <a:ext uri="{FF2B5EF4-FFF2-40B4-BE49-F238E27FC236}">
                <a16:creationId xmlns:a16="http://schemas.microsoft.com/office/drawing/2014/main" id="{432F3770-F419-4073-A443-0B4F547817CF}"/>
              </a:ext>
            </a:extLst>
          </p:cNvPr>
          <p:cNvSpPr txBox="1">
            <a:spLocks/>
          </p:cNvSpPr>
          <p:nvPr/>
        </p:nvSpPr>
        <p:spPr>
          <a:xfrm>
            <a:off x="723899" y="2506662"/>
            <a:ext cx="3735023" cy="4351338"/>
          </a:xfrm>
          <a:prstGeom prst="rect">
            <a:avLst/>
          </a:prstGeom>
        </p:spPr>
        <p:txBody>
          <a:bodyPr/>
          <a:lstStyle>
            <a:lvl1pPr marL="233363" indent="-233363" algn="l" rtl="0" eaLnBrk="0" fontAlgn="base" hangingPunct="0">
              <a:spcBef>
                <a:spcPts val="600"/>
              </a:spcBef>
              <a:spcAft>
                <a:spcPts val="600"/>
              </a:spcAft>
              <a:buClr>
                <a:srgbClr val="B0B1B3"/>
              </a:buClr>
              <a:buFont typeface="Wingdings" panose="05000000000000000000" pitchFamily="2" charset="2"/>
              <a:buChar char="§"/>
              <a:defRPr sz="2200" kern="1200">
                <a:solidFill>
                  <a:srgbClr val="050000"/>
                </a:solidFill>
                <a:latin typeface="Times New Roman" panose="02020603050405020304" pitchFamily="18" charset="0"/>
                <a:ea typeface="+mn-ea"/>
                <a:cs typeface="Times New Roman" panose="02020603050405020304" pitchFamily="18" charset="0"/>
              </a:defRPr>
            </a:lvl1pPr>
            <a:lvl2pPr marL="571500" indent="-223838" algn="l" rtl="0" eaLnBrk="0" fontAlgn="base" hangingPunct="0">
              <a:spcBef>
                <a:spcPts val="600"/>
              </a:spcBef>
              <a:spcAft>
                <a:spcPts val="600"/>
              </a:spcAft>
              <a:buClr>
                <a:srgbClr val="B0B1B3"/>
              </a:buClr>
              <a:buFont typeface="Times New Roman" panose="02020603050405020304" pitchFamily="18" charset="0"/>
              <a:buChar char="–"/>
              <a:defRPr sz="2000" kern="1200">
                <a:solidFill>
                  <a:srgbClr val="050000"/>
                </a:solidFill>
                <a:latin typeface="Times New Roman" panose="02020603050405020304" pitchFamily="18" charset="0"/>
                <a:ea typeface="+mn-ea"/>
                <a:cs typeface="Times New Roman" panose="02020603050405020304" pitchFamily="18" charset="0"/>
              </a:defRPr>
            </a:lvl2pPr>
            <a:lvl3pPr marL="909638" indent="-222250" algn="l" rtl="0" eaLnBrk="0" fontAlgn="base" hangingPunct="0">
              <a:spcBef>
                <a:spcPts val="600"/>
              </a:spcBef>
              <a:spcAft>
                <a:spcPts val="600"/>
              </a:spcAft>
              <a:buClr>
                <a:srgbClr val="B0B1B3"/>
              </a:buClr>
              <a:buFont typeface="Arial" panose="020B0604020202020204" pitchFamily="34" charset="0"/>
              <a:buChar char="•"/>
              <a:defRPr sz="1800" kern="1200">
                <a:solidFill>
                  <a:srgbClr val="050000"/>
                </a:solidFill>
                <a:latin typeface="Times New Roman" panose="02020603050405020304" pitchFamily="18" charset="0"/>
                <a:ea typeface="+mn-ea"/>
                <a:cs typeface="Times New Roman" panose="02020603050405020304" pitchFamily="18" charset="0"/>
              </a:defRPr>
            </a:lvl3pPr>
            <a:lvl4pPr marL="1258888" indent="-231775" algn="l" rtl="0" eaLnBrk="0" fontAlgn="base" hangingPunct="0">
              <a:spcBef>
                <a:spcPts val="600"/>
              </a:spcBef>
              <a:spcAft>
                <a:spcPts val="600"/>
              </a:spcAft>
              <a:buClr>
                <a:srgbClr val="B0B1B3"/>
              </a:buClr>
              <a:buFont typeface="Wingdings" panose="05000000000000000000" pitchFamily="2" charset="2"/>
              <a:buChar char="§"/>
              <a:defRPr sz="1600" kern="1200">
                <a:solidFill>
                  <a:srgbClr val="050000"/>
                </a:solidFill>
                <a:latin typeface="Times New Roman" panose="02020603050405020304" pitchFamily="18" charset="0"/>
                <a:ea typeface="+mn-ea"/>
                <a:cs typeface="Times New Roman" panose="02020603050405020304" pitchFamily="18" charset="0"/>
              </a:defRPr>
            </a:lvl4pPr>
            <a:lvl5pPr marL="1598613" indent="-222250" algn="l" rtl="0" eaLnBrk="0" fontAlgn="base" hangingPunct="0">
              <a:spcBef>
                <a:spcPts val="600"/>
              </a:spcBef>
              <a:spcAft>
                <a:spcPts val="600"/>
              </a:spcAft>
              <a:buClr>
                <a:srgbClr val="B0B1B3"/>
              </a:buClr>
              <a:buFont typeface="Wingdings" panose="05000000000000000000" pitchFamily="2" charset="2"/>
              <a:buChar char="§"/>
              <a:defRPr sz="1400" kern="1200">
                <a:solidFill>
                  <a:srgbClr val="050000"/>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Rumors start on social media that there are multiple shooters and multiple shooting locations</a:t>
            </a:r>
          </a:p>
          <a:p>
            <a:r>
              <a:rPr lang="en-US" sz="2000" dirty="0"/>
              <a:t>Parents begin inundating campus with calls, voicing concern for their children</a:t>
            </a:r>
          </a:p>
          <a:p>
            <a:endParaRPr lang="en-US" sz="2000" dirty="0">
              <a:highlight>
                <a:srgbClr val="FFFF00"/>
              </a:highlight>
            </a:endParaRPr>
          </a:p>
          <a:p>
            <a:pPr marL="0" indent="0">
              <a:buFont typeface="Wingdings" panose="05000000000000000000" pitchFamily="2" charset="2"/>
              <a:buNone/>
            </a:pPr>
            <a:endParaRPr lang="en-US" sz="2000" dirty="0">
              <a:highlight>
                <a:srgbClr val="FFFF00"/>
              </a:highlight>
            </a:endParaRPr>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900" y="1295400"/>
            <a:ext cx="7886700" cy="4351338"/>
          </a:xfrm>
        </p:spPr>
        <p:txBody>
          <a:bodyPr/>
          <a:lstStyle/>
          <a:p>
            <a:pPr marL="0" indent="0">
              <a:buNone/>
            </a:pPr>
            <a:r>
              <a:rPr lang="en-US" b="1" dirty="0">
                <a:solidFill>
                  <a:schemeClr val="tx2"/>
                </a:solidFill>
              </a:rPr>
              <a:t>[Insert Date and Time + 1 Hour]</a:t>
            </a:r>
          </a:p>
          <a:p>
            <a:r>
              <a:rPr lang="en-US" sz="2000" dirty="0"/>
              <a:t>National and local media outlets begin providing coverage of the shooting</a:t>
            </a:r>
          </a:p>
          <a:p>
            <a:endParaRPr lang="en-US" sz="2000" dirty="0">
              <a:highlight>
                <a:srgbClr val="FFFF00"/>
              </a:highlight>
            </a:endParaRPr>
          </a:p>
          <a:p>
            <a:pPr marL="0" indent="0">
              <a:buNone/>
            </a:pPr>
            <a:endParaRPr lang="en-US" sz="2000" dirty="0">
              <a:highlight>
                <a:srgbClr val="FFFF00"/>
              </a:highlight>
            </a:endParaRPr>
          </a:p>
        </p:txBody>
      </p:sp>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15875"/>
            <a:ext cx="8294687" cy="1050925"/>
          </a:xfrm>
        </p:spPr>
        <p:txBody>
          <a:bodyPr/>
          <a:lstStyle/>
          <a:p>
            <a:r>
              <a:rPr lang="en-US" dirty="0"/>
              <a:t>Module 2: Scenario Overview (cont.)</a:t>
            </a:r>
          </a:p>
        </p:txBody>
      </p:sp>
    </p:spTree>
    <p:extLst>
      <p:ext uri="{BB962C8B-B14F-4D97-AF65-F5344CB8AC3E}">
        <p14:creationId xmlns:p14="http://schemas.microsoft.com/office/powerpoint/2010/main" val="4041189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8E62CBD-D689-44CC-ADD9-38A0E0B3C776}"/>
              </a:ext>
            </a:extLst>
          </p:cNvPr>
          <p:cNvSpPr>
            <a:spLocks noGrp="1"/>
          </p:cNvSpPr>
          <p:nvPr>
            <p:ph type="sldNum" sz="quarter" idx="10"/>
          </p:nvPr>
        </p:nvSpPr>
        <p:spPr/>
        <p:txBody>
          <a:bodyPr/>
          <a:lstStyle/>
          <a:p>
            <a:pPr>
              <a:defRPr/>
            </a:pPr>
            <a:fld id="{711C7190-9AC8-425E-9BFB-53B55D98068D}" type="slidenum">
              <a:rPr lang="en-US" altLang="en-US" smtClean="0"/>
              <a:pPr>
                <a:defRPr/>
              </a:pPr>
              <a:t>27</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Operational Coordination</a:t>
            </a:r>
          </a:p>
          <a:p>
            <a:pPr marL="457200" lvl="0" indent="-457200">
              <a:buFont typeface="+mj-lt"/>
              <a:buAutoNum type="arabicPeriod"/>
            </a:pPr>
            <a:r>
              <a:rPr lang="en-US" sz="2000" dirty="0"/>
              <a:t>What plans, policies, and procedures does your institution have in place to guide response efforts at this point? </a:t>
            </a:r>
          </a:p>
          <a:p>
            <a:pPr marL="457200" lvl="0" indent="-457200">
              <a:buFont typeface="+mj-lt"/>
              <a:buAutoNum type="arabicPeriod"/>
            </a:pPr>
            <a:r>
              <a:rPr lang="en-US" sz="2000" dirty="0"/>
              <a:t>How would your institution maintain an effective command structure to coordinate emergency response efforts?</a:t>
            </a:r>
          </a:p>
          <a:p>
            <a:pPr marL="457200" lvl="0" indent="-457200">
              <a:buFont typeface="+mj-lt"/>
              <a:buAutoNum type="arabicPeriod"/>
            </a:pPr>
            <a:r>
              <a:rPr lang="en-US" sz="2000" dirty="0"/>
              <a:t>How do key decision-makers collect information to assess the extent of the situation, to include injuries and fatalities? </a:t>
            </a:r>
          </a:p>
          <a:p>
            <a:pPr marL="457200" lvl="0" indent="-457200">
              <a:buFont typeface="+mj-lt"/>
              <a:buAutoNum type="arabicPeriod"/>
            </a:pPr>
            <a:r>
              <a:rPr lang="en-US" sz="2000" dirty="0"/>
              <a:t>What resources are currently available?</a:t>
            </a:r>
          </a:p>
          <a:p>
            <a:pPr marL="457200" lvl="0" indent="-457200">
              <a:buFont typeface="+mj-lt"/>
              <a:buAutoNum type="arabicPeriod"/>
            </a:pPr>
            <a:r>
              <a:rPr lang="en-US" sz="2000" dirty="0"/>
              <a:t>Who are the key external stakeholders that would support response efforts?</a:t>
            </a:r>
          </a:p>
          <a:p>
            <a:pPr marL="457200" indent="-457200">
              <a:buFont typeface="+mj-lt"/>
              <a:buAutoNum type="arabicPeriod"/>
            </a:pPr>
            <a:r>
              <a:rPr lang="en-US" sz="2000"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(1/4)</a:t>
            </a:r>
          </a:p>
        </p:txBody>
      </p:sp>
    </p:spTree>
    <p:extLst>
      <p:ext uri="{BB962C8B-B14F-4D97-AF65-F5344CB8AC3E}">
        <p14:creationId xmlns:p14="http://schemas.microsoft.com/office/powerpoint/2010/main" val="3985379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4AB7C6F-80F5-4788-B290-F279227FCA15}"/>
              </a:ext>
            </a:extLst>
          </p:cNvPr>
          <p:cNvSpPr>
            <a:spLocks noGrp="1"/>
          </p:cNvSpPr>
          <p:nvPr>
            <p:ph type="sldNum" sz="quarter" idx="10"/>
          </p:nvPr>
        </p:nvSpPr>
        <p:spPr/>
        <p:txBody>
          <a:bodyPr/>
          <a:lstStyle/>
          <a:p>
            <a:pPr>
              <a:defRPr/>
            </a:pPr>
            <a:fld id="{711C7190-9AC8-425E-9BFB-53B55D98068D}" type="slidenum">
              <a:rPr lang="en-US" altLang="en-US" smtClean="0"/>
              <a:pPr>
                <a:defRPr/>
              </a:pPr>
              <a:t>28</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On-Scene Security, Protection, and Law Enforcement</a:t>
            </a:r>
          </a:p>
          <a:p>
            <a:pPr marL="457200" lvl="0" indent="-457200">
              <a:buFont typeface="+mj-lt"/>
              <a:buAutoNum type="arabicPeriod"/>
            </a:pPr>
            <a:r>
              <a:rPr lang="en-US" sz="1600" dirty="0"/>
              <a:t>What response plans and protocols would your institution activate at this point?</a:t>
            </a:r>
          </a:p>
          <a:p>
            <a:pPr marL="457200" lvl="0" indent="-457200">
              <a:buFont typeface="+mj-lt"/>
              <a:buAutoNum type="arabicPeriod"/>
            </a:pPr>
            <a:r>
              <a:rPr lang="en-US" sz="1600" dirty="0"/>
              <a:t>Given the scenario, what protective measures would your institution adopt? Would your institution initiate an evacuation or a shelter-in-place?</a:t>
            </a:r>
          </a:p>
          <a:p>
            <a:pPr marL="457200" lvl="0" indent="-457200">
              <a:buFont typeface="+mj-lt"/>
              <a:buAutoNum type="arabicPeriod"/>
            </a:pPr>
            <a:r>
              <a:rPr lang="en-US" sz="1600" dirty="0"/>
              <a:t>In the event of an evacuation or a shelter-in-place, how does your institution ensure those with access and functional needs and those who do not speak English as a first language are able to follow correct procedures? </a:t>
            </a:r>
          </a:p>
          <a:p>
            <a:pPr marL="457200" lvl="0" indent="-457200">
              <a:buFont typeface="+mj-lt"/>
              <a:buAutoNum type="arabicPeriod"/>
            </a:pPr>
            <a:r>
              <a:rPr lang="en-US" sz="1600" dirty="0"/>
              <a:t>Do your campus security and law enforcement personnel have interoperable communications capabilities with external law enforcement personnel?</a:t>
            </a:r>
          </a:p>
          <a:p>
            <a:pPr marL="457200" lvl="0" indent="-457200">
              <a:buFont typeface="+mj-lt"/>
              <a:buAutoNum type="arabicPeriod"/>
            </a:pPr>
            <a:r>
              <a:rPr lang="en-US" sz="1600" dirty="0"/>
              <a:t>What strategies are in place at your institution to track deployed assets and account for deployed personnel?</a:t>
            </a:r>
          </a:p>
          <a:p>
            <a:pPr marL="457200" lvl="0" indent="-457200">
              <a:buFont typeface="+mj-lt"/>
              <a:buAutoNum type="arabicPeriod"/>
            </a:pPr>
            <a:r>
              <a:rPr lang="en-US" sz="1600"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(2/4)</a:t>
            </a:r>
          </a:p>
        </p:txBody>
      </p:sp>
    </p:spTree>
    <p:extLst>
      <p:ext uri="{BB962C8B-B14F-4D97-AF65-F5344CB8AC3E}">
        <p14:creationId xmlns:p14="http://schemas.microsoft.com/office/powerpoint/2010/main" val="1512268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CC597C3-7009-4D94-89B2-BEB002F5082F}"/>
              </a:ext>
            </a:extLst>
          </p:cNvPr>
          <p:cNvSpPr>
            <a:spLocks noGrp="1"/>
          </p:cNvSpPr>
          <p:nvPr>
            <p:ph type="sldNum" sz="quarter" idx="10"/>
          </p:nvPr>
        </p:nvSpPr>
        <p:spPr/>
        <p:txBody>
          <a:bodyPr/>
          <a:lstStyle/>
          <a:p>
            <a:pPr>
              <a:defRPr/>
            </a:pPr>
            <a:fld id="{711C7190-9AC8-425E-9BFB-53B55D98068D}" type="slidenum">
              <a:rPr lang="en-US" altLang="en-US" smtClean="0"/>
              <a:pPr>
                <a:defRPr/>
              </a:pPr>
              <a:t>29</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Mass Care Services</a:t>
            </a:r>
          </a:p>
          <a:p>
            <a:pPr marL="457200" lvl="0" indent="-457200">
              <a:buFont typeface="+mj-lt"/>
              <a:buAutoNum type="arabicPeriod"/>
            </a:pPr>
            <a:r>
              <a:rPr lang="en-US" sz="2000" dirty="0"/>
              <a:t>What potential mass care challenges does this type of incident pose for emergency managers and law enforcement response personnel? </a:t>
            </a:r>
          </a:p>
          <a:p>
            <a:pPr marL="457200" lvl="0" indent="-457200">
              <a:buFont typeface="+mj-lt"/>
              <a:buAutoNum type="arabicPeriod"/>
            </a:pPr>
            <a:r>
              <a:rPr lang="en-US" sz="2000" dirty="0"/>
              <a:t>How would your institution address challenges of injured students both on-scene and those fleeing away from the scene?</a:t>
            </a:r>
          </a:p>
          <a:p>
            <a:pPr marL="457200" lvl="0" indent="-457200">
              <a:buFont typeface="+mj-lt"/>
              <a:buAutoNum type="arabicPeriod"/>
            </a:pPr>
            <a:r>
              <a:rPr lang="en-US" sz="2000" dirty="0"/>
              <a:t>Do you anticipate the need to establish a shelter at this point in the scenario?</a:t>
            </a:r>
          </a:p>
          <a:p>
            <a:pPr marL="457200" lvl="0" indent="-457200">
              <a:buFont typeface="+mj-lt"/>
              <a:buAutoNum type="arabicPeriod"/>
            </a:pPr>
            <a:r>
              <a:rPr lang="en-US" sz="2000" dirty="0"/>
              <a:t>How will your institution account for students, faculty, staff, and campus guests in affected areas?</a:t>
            </a:r>
          </a:p>
          <a:p>
            <a:pPr marL="457200" indent="-457200">
              <a:buFont typeface="+mj-lt"/>
              <a:buAutoNum type="arabicPeriod"/>
            </a:pPr>
            <a:r>
              <a:rPr lang="en-US" sz="2000"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(3/4)</a:t>
            </a:r>
          </a:p>
        </p:txBody>
      </p:sp>
    </p:spTree>
    <p:extLst>
      <p:ext uri="{BB962C8B-B14F-4D97-AF65-F5344CB8AC3E}">
        <p14:creationId xmlns:p14="http://schemas.microsoft.com/office/powerpoint/2010/main" val="3784788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45FDC3-F3F0-4D66-AABB-1072FB084058}"/>
              </a:ext>
            </a:extLst>
          </p:cNvPr>
          <p:cNvSpPr>
            <a:spLocks noGrp="1"/>
          </p:cNvSpPr>
          <p:nvPr>
            <p:ph type="sldNum" sz="quarter" idx="10"/>
          </p:nvPr>
        </p:nvSpPr>
        <p:spPr/>
        <p:txBody>
          <a:bodyPr/>
          <a:lstStyle/>
          <a:p>
            <a:pPr>
              <a:defRPr/>
            </a:pPr>
            <a:fld id="{711C7190-9AC8-425E-9BFB-53B55D98068D}" type="slidenum">
              <a:rPr lang="en-US" altLang="en-US" smtClean="0"/>
              <a:pPr>
                <a:defRPr/>
              </a:pPr>
              <a:t>3</a:t>
            </a:fld>
            <a:endParaRPr lang="en-US" altLang="en-US" dirty="0"/>
          </a:p>
        </p:txBody>
      </p:sp>
      <p:sp>
        <p:nvSpPr>
          <p:cNvPr id="3" name="Content Placeholder 2">
            <a:extLst>
              <a:ext uri="{FF2B5EF4-FFF2-40B4-BE49-F238E27FC236}">
                <a16:creationId xmlns:a16="http://schemas.microsoft.com/office/drawing/2014/main" id="{E6FC3C27-504C-4B1C-B6BA-90B4C74C804C}"/>
              </a:ext>
            </a:extLst>
          </p:cNvPr>
          <p:cNvSpPr>
            <a:spLocks noGrp="1"/>
          </p:cNvSpPr>
          <p:nvPr>
            <p:ph idx="1"/>
          </p:nvPr>
        </p:nvSpPr>
        <p:spPr/>
        <p:txBody>
          <a:bodyPr/>
          <a:lstStyle/>
          <a:p>
            <a:pPr marL="0" lvl="0" indent="0">
              <a:spcBef>
                <a:spcPts val="0"/>
              </a:spcBef>
              <a:spcAft>
                <a:spcPts val="600"/>
              </a:spcAft>
              <a:buNone/>
            </a:pPr>
            <a:r>
              <a:rPr lang="en-US" sz="2400" b="1" dirty="0">
                <a:solidFill>
                  <a:srgbClr val="FF0000"/>
                </a:solidFill>
              </a:rPr>
              <a:t>[Name] </a:t>
            </a:r>
          </a:p>
          <a:p>
            <a:pPr marL="0" lvl="0" indent="0">
              <a:spcBef>
                <a:spcPts val="0"/>
              </a:spcBef>
              <a:spcAft>
                <a:spcPts val="600"/>
              </a:spcAft>
              <a:buNone/>
            </a:pPr>
            <a:r>
              <a:rPr lang="en-US" sz="2000" dirty="0">
                <a:solidFill>
                  <a:srgbClr val="FF0000"/>
                </a:solidFill>
              </a:rPr>
              <a:t>[Title]</a:t>
            </a:r>
          </a:p>
          <a:p>
            <a:pPr marL="0" lvl="0" indent="0">
              <a:spcBef>
                <a:spcPts val="0"/>
              </a:spcBef>
              <a:spcAft>
                <a:spcPts val="600"/>
              </a:spcAft>
              <a:buNone/>
            </a:pPr>
            <a:r>
              <a:rPr lang="en-US" sz="2000" dirty="0">
                <a:solidFill>
                  <a:srgbClr val="FF0000"/>
                </a:solidFill>
              </a:rPr>
              <a:t>[Department/Agency/Organization]</a:t>
            </a:r>
          </a:p>
          <a:p>
            <a:pPr marL="0" lvl="0" indent="0">
              <a:spcBef>
                <a:spcPts val="0"/>
              </a:spcBef>
              <a:spcAft>
                <a:spcPts val="600"/>
              </a:spcAft>
              <a:buNone/>
            </a:pPr>
            <a:endParaRPr lang="en-US" sz="2400" dirty="0">
              <a:solidFill>
                <a:srgbClr val="FF0000"/>
              </a:solidFill>
            </a:endParaRPr>
          </a:p>
          <a:p>
            <a:pPr marL="0" lvl="0" indent="0">
              <a:spcBef>
                <a:spcPts val="0"/>
              </a:spcBef>
              <a:spcAft>
                <a:spcPts val="600"/>
              </a:spcAft>
              <a:buNone/>
            </a:pPr>
            <a:r>
              <a:rPr lang="en-US" sz="2400" b="1" dirty="0">
                <a:solidFill>
                  <a:srgbClr val="FF0000"/>
                </a:solidFill>
              </a:rPr>
              <a:t>[Name]</a:t>
            </a:r>
          </a:p>
          <a:p>
            <a:pPr marL="0" lvl="0" indent="0">
              <a:spcBef>
                <a:spcPts val="0"/>
              </a:spcBef>
              <a:spcAft>
                <a:spcPts val="600"/>
              </a:spcAft>
              <a:buNone/>
            </a:pPr>
            <a:r>
              <a:rPr lang="en-US" sz="2000" dirty="0">
                <a:solidFill>
                  <a:srgbClr val="FF0000"/>
                </a:solidFill>
              </a:rPr>
              <a:t>[Title]</a:t>
            </a:r>
          </a:p>
          <a:p>
            <a:pPr marL="0" lvl="0" indent="0">
              <a:spcBef>
                <a:spcPts val="0"/>
              </a:spcBef>
              <a:spcAft>
                <a:spcPts val="600"/>
              </a:spcAft>
              <a:buNone/>
            </a:pPr>
            <a:r>
              <a:rPr lang="en-US" sz="2000" dirty="0">
                <a:solidFill>
                  <a:srgbClr val="FF0000"/>
                </a:solidFill>
              </a:rPr>
              <a:t>[Department/Agency/Organization]</a:t>
            </a:r>
          </a:p>
          <a:p>
            <a:pPr marL="0" indent="0">
              <a:buNone/>
            </a:pPr>
            <a:endParaRPr lang="en-US" dirty="0"/>
          </a:p>
        </p:txBody>
      </p:sp>
      <p:sp>
        <p:nvSpPr>
          <p:cNvPr id="2" name="Title 1">
            <a:extLst>
              <a:ext uri="{FF2B5EF4-FFF2-40B4-BE49-F238E27FC236}">
                <a16:creationId xmlns:a16="http://schemas.microsoft.com/office/drawing/2014/main" id="{E5E829B3-06F2-4BCA-BFDB-1D3EDFAE6FB1}"/>
              </a:ext>
            </a:extLst>
          </p:cNvPr>
          <p:cNvSpPr>
            <a:spLocks noGrp="1"/>
          </p:cNvSpPr>
          <p:nvPr>
            <p:ph type="title"/>
          </p:nvPr>
        </p:nvSpPr>
        <p:spPr/>
        <p:txBody>
          <a:bodyPr/>
          <a:lstStyle/>
          <a:p>
            <a:r>
              <a:rPr lang="en-US" dirty="0"/>
              <a:t>Welcome and Introductions</a:t>
            </a:r>
          </a:p>
        </p:txBody>
      </p:sp>
    </p:spTree>
    <p:extLst>
      <p:ext uri="{BB962C8B-B14F-4D97-AF65-F5344CB8AC3E}">
        <p14:creationId xmlns:p14="http://schemas.microsoft.com/office/powerpoint/2010/main" val="3474820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1891859-E7AE-48E5-A302-E30680133580}"/>
              </a:ext>
            </a:extLst>
          </p:cNvPr>
          <p:cNvSpPr>
            <a:spLocks noGrp="1"/>
          </p:cNvSpPr>
          <p:nvPr>
            <p:ph type="sldNum" sz="quarter" idx="10"/>
          </p:nvPr>
        </p:nvSpPr>
        <p:spPr/>
        <p:txBody>
          <a:bodyPr/>
          <a:lstStyle/>
          <a:p>
            <a:pPr>
              <a:defRPr/>
            </a:pPr>
            <a:fld id="{711C7190-9AC8-425E-9BFB-53B55D98068D}" type="slidenum">
              <a:rPr lang="en-US" altLang="en-US" smtClean="0"/>
              <a:pPr>
                <a:defRPr/>
              </a:pPr>
              <a:t>30</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Public Information and Warning</a:t>
            </a:r>
          </a:p>
          <a:p>
            <a:pPr marL="457200" lvl="0" indent="-457200">
              <a:buFont typeface="+mj-lt"/>
              <a:buAutoNum type="arabicPeriod"/>
            </a:pPr>
            <a:r>
              <a:rPr lang="en-US" sz="2000" dirty="0"/>
              <a:t>How does your institution ensure consistent, coordinated public messaging throughout this phase of response operations?</a:t>
            </a:r>
          </a:p>
          <a:p>
            <a:pPr marL="457200" lvl="0" indent="-457200">
              <a:buFont typeface="+mj-lt"/>
              <a:buAutoNum type="arabicPeriod"/>
            </a:pPr>
            <a:r>
              <a:rPr lang="en-US" sz="2000" dirty="0"/>
              <a:t>How does your institution ensure timely and accurate situational updates for internal stakeholders throughout the response period? </a:t>
            </a:r>
          </a:p>
          <a:p>
            <a:pPr marL="457200" lvl="0" indent="-457200">
              <a:buFont typeface="+mj-lt"/>
              <a:buAutoNum type="arabicPeriod"/>
            </a:pPr>
            <a:r>
              <a:rPr lang="en-US" sz="2000" dirty="0"/>
              <a:t>How and when does your institution activate its crisis communications plan? </a:t>
            </a:r>
          </a:p>
          <a:p>
            <a:pPr marL="457200" lvl="0" indent="-457200">
              <a:buFont typeface="+mj-lt"/>
              <a:buAutoNum type="arabicPeriod"/>
            </a:pPr>
            <a:r>
              <a:rPr lang="en-US" sz="2000" dirty="0"/>
              <a:t>How does your institution notify families, key stakeholders, and the public of fatalities or serious injuries? </a:t>
            </a:r>
          </a:p>
          <a:p>
            <a:pPr marL="457200" indent="-457200">
              <a:buFont typeface="+mj-lt"/>
              <a:buAutoNum type="arabicPeriod"/>
            </a:pPr>
            <a:r>
              <a:rPr lang="en-US" sz="2000"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(4/4)</a:t>
            </a:r>
          </a:p>
        </p:txBody>
      </p:sp>
    </p:spTree>
    <p:extLst>
      <p:ext uri="{BB962C8B-B14F-4D97-AF65-F5344CB8AC3E}">
        <p14:creationId xmlns:p14="http://schemas.microsoft.com/office/powerpoint/2010/main" val="3499763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4A5998-CC2F-4933-828C-65E7AF4C84FA}"/>
              </a:ext>
            </a:extLst>
          </p:cNvPr>
          <p:cNvSpPr>
            <a:spLocks noGrp="1"/>
          </p:cNvSpPr>
          <p:nvPr>
            <p:ph type="sldNum" sz="quarter" idx="10"/>
          </p:nvPr>
        </p:nvSpPr>
        <p:spPr/>
        <p:txBody>
          <a:bodyPr/>
          <a:lstStyle/>
          <a:p>
            <a:pPr>
              <a:defRPr/>
            </a:pPr>
            <a:fld id="{BB727DF1-B45D-4B1C-B6A4-B449F2C0AC69}" type="slidenum">
              <a:rPr lang="en-US" altLang="en-US" smtClean="0"/>
              <a:pPr>
                <a:defRPr/>
              </a:pPr>
              <a:t>31</a:t>
            </a:fld>
            <a:endParaRPr lang="en-US" altLang="en-US"/>
          </a:p>
        </p:txBody>
      </p:sp>
      <p:sp>
        <p:nvSpPr>
          <p:cNvPr id="2" name="Title 1">
            <a:extLst>
              <a:ext uri="{FF2B5EF4-FFF2-40B4-BE49-F238E27FC236}">
                <a16:creationId xmlns:a16="http://schemas.microsoft.com/office/drawing/2014/main" id="{CCA2A58F-CD5D-4230-AE56-165BEC362E2C}"/>
              </a:ext>
            </a:extLst>
          </p:cNvPr>
          <p:cNvSpPr>
            <a:spLocks noGrp="1"/>
          </p:cNvSpPr>
          <p:nvPr>
            <p:ph type="title"/>
          </p:nvPr>
        </p:nvSpPr>
        <p:spPr/>
        <p:txBody>
          <a:bodyPr/>
          <a:lstStyle/>
          <a:p>
            <a:r>
              <a:rPr lang="en-US" dirty="0"/>
              <a:t>Break</a:t>
            </a:r>
          </a:p>
        </p:txBody>
      </p:sp>
    </p:spTree>
    <p:extLst>
      <p:ext uri="{BB962C8B-B14F-4D97-AF65-F5344CB8AC3E}">
        <p14:creationId xmlns:p14="http://schemas.microsoft.com/office/powerpoint/2010/main" val="3879523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4F6D2B-D696-4989-8795-B45F91B4EFF3}"/>
              </a:ext>
            </a:extLst>
          </p:cNvPr>
          <p:cNvSpPr>
            <a:spLocks noGrp="1"/>
          </p:cNvSpPr>
          <p:nvPr>
            <p:ph type="sldNum" sz="quarter" idx="10"/>
          </p:nvPr>
        </p:nvSpPr>
        <p:spPr/>
        <p:txBody>
          <a:bodyPr/>
          <a:lstStyle/>
          <a:p>
            <a:pPr>
              <a:defRPr/>
            </a:pPr>
            <a:fld id="{BB727DF1-B45D-4B1C-B6A4-B449F2C0AC69}" type="slidenum">
              <a:rPr lang="en-US" altLang="en-US" smtClean="0"/>
              <a:pPr>
                <a:defRPr/>
              </a:pPr>
              <a:t>32</a:t>
            </a:fld>
            <a:endParaRPr lang="en-US" altLang="en-US"/>
          </a:p>
        </p:txBody>
      </p:sp>
      <p:sp>
        <p:nvSpPr>
          <p:cNvPr id="2" name="Title 1">
            <a:extLst>
              <a:ext uri="{FF2B5EF4-FFF2-40B4-BE49-F238E27FC236}">
                <a16:creationId xmlns:a16="http://schemas.microsoft.com/office/drawing/2014/main" id="{EC203960-E742-4EAC-8976-3B7FEDCFB909}"/>
              </a:ext>
            </a:extLst>
          </p:cNvPr>
          <p:cNvSpPr>
            <a:spLocks noGrp="1"/>
          </p:cNvSpPr>
          <p:nvPr>
            <p:ph type="title"/>
          </p:nvPr>
        </p:nvSpPr>
        <p:spPr/>
        <p:txBody>
          <a:bodyPr/>
          <a:lstStyle/>
          <a:p>
            <a:r>
              <a:rPr lang="en-US" dirty="0"/>
              <a:t>Module 3: Short-Term Recovery</a:t>
            </a:r>
          </a:p>
        </p:txBody>
      </p:sp>
    </p:spTree>
    <p:extLst>
      <p:ext uri="{BB962C8B-B14F-4D97-AF65-F5344CB8AC3E}">
        <p14:creationId xmlns:p14="http://schemas.microsoft.com/office/powerpoint/2010/main" val="393113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49F0B2-7B5E-4800-8057-32C3BF4112B7}"/>
              </a:ext>
            </a:extLst>
          </p:cNvPr>
          <p:cNvSpPr>
            <a:spLocks noGrp="1"/>
          </p:cNvSpPr>
          <p:nvPr>
            <p:ph type="sldNum" sz="quarter" idx="10"/>
          </p:nvPr>
        </p:nvSpPr>
        <p:spPr/>
        <p:txBody>
          <a:bodyPr/>
          <a:lstStyle/>
          <a:p>
            <a:pPr>
              <a:defRPr/>
            </a:pPr>
            <a:fld id="{711C7190-9AC8-425E-9BFB-53B55D98068D}" type="slidenum">
              <a:rPr lang="en-US" altLang="en-US" smtClean="0"/>
              <a:pPr>
                <a:defRPr/>
              </a:pPr>
              <a:t>33</a:t>
            </a:fld>
            <a:endParaRPr lang="en-US" altLang="en-US"/>
          </a:p>
        </p:txBody>
      </p:sp>
      <p:pic>
        <p:nvPicPr>
          <p:cNvPr id="7" name="Picture 6" descr="Image of emergency medical services " title="EMS">
            <a:extLst>
              <a:ext uri="{FF2B5EF4-FFF2-40B4-BE49-F238E27FC236}">
                <a16:creationId xmlns:a16="http://schemas.microsoft.com/office/drawing/2014/main" id="{1835412D-5DBD-44BA-A5B0-30064DB24C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781261" y="1239483"/>
            <a:ext cx="2649415" cy="1858660"/>
          </a:xfrm>
          <a:prstGeom prst="rect">
            <a:avLst/>
          </a:prstGeom>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36D40FA3-3A26-483D-ADA8-A41FE7D717F4}"/>
              </a:ext>
            </a:extLst>
          </p:cNvPr>
          <p:cNvSpPr txBox="1"/>
          <p:nvPr/>
        </p:nvSpPr>
        <p:spPr>
          <a:xfrm>
            <a:off x="723900" y="3286702"/>
            <a:ext cx="7882011" cy="2693045"/>
          </a:xfrm>
          <a:prstGeom prst="rect">
            <a:avLst/>
          </a:prstGeom>
          <a:noFill/>
        </p:spPr>
        <p:txBody>
          <a:bodyPr wrap="square" rtlCol="0">
            <a:spAutoFit/>
          </a:bodyPr>
          <a:lstStyle/>
          <a:p>
            <a:pPr marL="233363" lvl="0" indent="-233363">
              <a:spcBef>
                <a:spcPts val="600"/>
              </a:spcBef>
              <a:spcAft>
                <a:spcPts val="600"/>
              </a:spcAft>
              <a:buClr>
                <a:srgbClr val="B0B1B3"/>
              </a:buClr>
              <a:buFont typeface="Wingdings" panose="05000000000000000000" pitchFamily="2" charset="2"/>
              <a:buChar char="§"/>
            </a:pPr>
            <a:r>
              <a:rPr lang="en-US" sz="2000" dirty="0">
                <a:solidFill>
                  <a:srgbClr val="050000"/>
                </a:solidFill>
                <a:latin typeface="Times New Roman" panose="02020603050405020304" pitchFamily="18" charset="0"/>
                <a:cs typeface="Times New Roman" panose="02020603050405020304" pitchFamily="18" charset="0"/>
              </a:rPr>
              <a:t>Initial estimates indicate there are approximately </a:t>
            </a:r>
            <a:r>
              <a:rPr lang="en-US" sz="2000" dirty="0">
                <a:solidFill>
                  <a:srgbClr val="FF0000"/>
                </a:solidFill>
                <a:latin typeface="Times New Roman" panose="02020603050405020304" pitchFamily="18" charset="0"/>
                <a:cs typeface="Times New Roman" panose="02020603050405020304" pitchFamily="18" charset="0"/>
              </a:rPr>
              <a:t>[number] </a:t>
            </a:r>
            <a:r>
              <a:rPr lang="en-US" sz="2000" dirty="0">
                <a:solidFill>
                  <a:srgbClr val="050000"/>
                </a:solidFill>
                <a:latin typeface="Times New Roman" panose="02020603050405020304" pitchFamily="18" charset="0"/>
                <a:cs typeface="Times New Roman" panose="02020603050405020304" pitchFamily="18" charset="0"/>
              </a:rPr>
              <a:t>dead and </a:t>
            </a:r>
            <a:r>
              <a:rPr lang="en-US" sz="2000" dirty="0">
                <a:solidFill>
                  <a:srgbClr val="FF0000"/>
                </a:solidFill>
                <a:latin typeface="Times New Roman" panose="02020603050405020304" pitchFamily="18" charset="0"/>
                <a:cs typeface="Times New Roman" panose="02020603050405020304" pitchFamily="18" charset="0"/>
              </a:rPr>
              <a:t>[number] </a:t>
            </a:r>
            <a:r>
              <a:rPr lang="en-US" sz="2000" dirty="0">
                <a:solidFill>
                  <a:srgbClr val="050000"/>
                </a:solidFill>
                <a:latin typeface="Times New Roman" panose="02020603050405020304" pitchFamily="18" charset="0"/>
                <a:cs typeface="Times New Roman" panose="02020603050405020304" pitchFamily="18" charset="0"/>
              </a:rPr>
              <a:t>injured, including two international students and one campus visitor</a:t>
            </a:r>
          </a:p>
          <a:p>
            <a:pPr marL="233363" indent="-233363">
              <a:spcBef>
                <a:spcPts val="600"/>
              </a:spcBef>
              <a:spcAft>
                <a:spcPts val="600"/>
              </a:spcAft>
              <a:buClr>
                <a:srgbClr val="B0B1B3"/>
              </a:buClr>
              <a:buFont typeface="Wingdings" panose="05000000000000000000" pitchFamily="2" charset="2"/>
              <a:buChar char="§"/>
            </a:pPr>
            <a:r>
              <a:rPr lang="en-US" sz="2000" dirty="0">
                <a:solidFill>
                  <a:srgbClr val="050000"/>
                </a:solidFill>
                <a:latin typeface="Times New Roman" panose="02020603050405020304" pitchFamily="18" charset="0"/>
                <a:cs typeface="Times New Roman" panose="02020603050405020304" pitchFamily="18" charset="0"/>
              </a:rPr>
              <a:t>Local and national media continue to cover the shooting and students post on social media that they are worried about returning to campus</a:t>
            </a:r>
          </a:p>
          <a:p>
            <a:pPr marL="233363" indent="-233363">
              <a:spcBef>
                <a:spcPts val="600"/>
              </a:spcBef>
              <a:spcAft>
                <a:spcPts val="600"/>
              </a:spcAft>
              <a:buClr>
                <a:srgbClr val="B0B1B3"/>
              </a:buClr>
              <a:buFont typeface="Wingdings" panose="05000000000000000000" pitchFamily="2" charset="2"/>
              <a:buChar char="§"/>
            </a:pPr>
            <a:r>
              <a:rPr lang="en-US" sz="2000" dirty="0">
                <a:solidFill>
                  <a:srgbClr val="050000"/>
                </a:solidFill>
                <a:latin typeface="Times New Roman" panose="02020603050405020304" pitchFamily="18" charset="0"/>
                <a:cs typeface="Times New Roman" panose="02020603050405020304" pitchFamily="18" charset="0"/>
              </a:rPr>
              <a:t>Worried parents continue to call your institution</a:t>
            </a:r>
          </a:p>
          <a:p>
            <a:endParaRPr lang="en-US" dirty="0"/>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900" y="1295400"/>
            <a:ext cx="5067300" cy="4351338"/>
          </a:xfrm>
        </p:spPr>
        <p:txBody>
          <a:bodyPr/>
          <a:lstStyle/>
          <a:p>
            <a:pPr marL="0" indent="0">
              <a:buNone/>
            </a:pPr>
            <a:r>
              <a:rPr lang="en-US" b="1" dirty="0">
                <a:solidFill>
                  <a:schemeClr val="tx2"/>
                </a:solidFill>
              </a:rPr>
              <a:t>[Insert Date and Time + 4 Hours]</a:t>
            </a:r>
          </a:p>
          <a:p>
            <a:r>
              <a:rPr lang="en-US" sz="2000" dirty="0"/>
              <a:t>Law enforcement confirms that the threat is neutralized </a:t>
            </a:r>
          </a:p>
          <a:p>
            <a:r>
              <a:rPr lang="en-US" sz="2000" dirty="0"/>
              <a:t>Injured victims are transported to healthcare facilities and hospitals</a:t>
            </a:r>
          </a:p>
          <a:p>
            <a:endParaRPr lang="en-US" sz="2000" dirty="0">
              <a:highlight>
                <a:srgbClr val="FFFF00"/>
              </a:highlight>
            </a:endParaRPr>
          </a:p>
          <a:p>
            <a:pPr marL="0" indent="0">
              <a:buNone/>
            </a:pPr>
            <a:endParaRPr lang="en-US" sz="2000" dirty="0">
              <a:highlight>
                <a:srgbClr val="FFFF00"/>
              </a:highlight>
            </a:endParaRPr>
          </a:p>
        </p:txBody>
      </p:sp>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7989887" cy="1050925"/>
          </a:xfrm>
        </p:spPr>
        <p:txBody>
          <a:bodyPr/>
          <a:lstStyle/>
          <a:p>
            <a:r>
              <a:rPr lang="en-US" dirty="0"/>
              <a:t>Module 3: Scenario Overview </a:t>
            </a:r>
          </a:p>
        </p:txBody>
      </p:sp>
    </p:spTree>
    <p:extLst>
      <p:ext uri="{BB962C8B-B14F-4D97-AF65-F5344CB8AC3E}">
        <p14:creationId xmlns:p14="http://schemas.microsoft.com/office/powerpoint/2010/main" val="832709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D48DF6D-8473-4943-8822-5F9CE7D64C78}"/>
              </a:ext>
            </a:extLst>
          </p:cNvPr>
          <p:cNvSpPr>
            <a:spLocks noGrp="1"/>
          </p:cNvSpPr>
          <p:nvPr>
            <p:ph type="sldNum" sz="quarter" idx="10"/>
          </p:nvPr>
        </p:nvSpPr>
        <p:spPr/>
        <p:txBody>
          <a:bodyPr/>
          <a:lstStyle/>
          <a:p>
            <a:pPr>
              <a:defRPr/>
            </a:pPr>
            <a:fld id="{711C7190-9AC8-425E-9BFB-53B55D98068D}" type="slidenum">
              <a:rPr lang="en-US" altLang="en-US" smtClean="0"/>
              <a:pPr>
                <a:defRPr/>
              </a:pPr>
              <a:t>34</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Operational Coordination</a:t>
            </a:r>
          </a:p>
          <a:p>
            <a:pPr marL="457200" lvl="0" indent="-457200">
              <a:buFont typeface="+mj-lt"/>
              <a:buAutoNum type="arabicPeriod"/>
            </a:pPr>
            <a:r>
              <a:rPr lang="en-US" sz="2000" dirty="0"/>
              <a:t>How does your institution coordinate the transition from response to short-term recovery efforts?</a:t>
            </a:r>
          </a:p>
          <a:p>
            <a:pPr marL="457200" lvl="0" indent="-457200">
              <a:buFont typeface="+mj-lt"/>
              <a:buAutoNum type="arabicPeriod"/>
            </a:pPr>
            <a:r>
              <a:rPr lang="en-US" sz="2000" dirty="0"/>
              <a:t>What plans, policies, and procedures guide your institution’s recovery process?</a:t>
            </a:r>
          </a:p>
          <a:p>
            <a:pPr marL="457200" lvl="0" indent="-457200">
              <a:buFont typeface="+mj-lt"/>
              <a:buAutoNum type="arabicPeriod"/>
            </a:pPr>
            <a:r>
              <a:rPr lang="en-US" sz="2000" dirty="0"/>
              <a:t>What resource gaps could limit your institution’s ability to meet these priorities?</a:t>
            </a:r>
          </a:p>
          <a:p>
            <a:pPr marL="457200" indent="-457200">
              <a:buFont typeface="+mj-lt"/>
              <a:buAutoNum type="arabicPeriod"/>
            </a:pPr>
            <a:r>
              <a:rPr lang="en-US" sz="2000"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3: Discussion Questions (1/4)</a:t>
            </a:r>
          </a:p>
        </p:txBody>
      </p:sp>
    </p:spTree>
    <p:extLst>
      <p:ext uri="{BB962C8B-B14F-4D97-AF65-F5344CB8AC3E}">
        <p14:creationId xmlns:p14="http://schemas.microsoft.com/office/powerpoint/2010/main" val="3479389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43AC4F5-A2A9-4D90-914E-75BB75D4CF2C}"/>
              </a:ext>
            </a:extLst>
          </p:cNvPr>
          <p:cNvSpPr>
            <a:spLocks noGrp="1"/>
          </p:cNvSpPr>
          <p:nvPr>
            <p:ph type="sldNum" sz="quarter" idx="10"/>
          </p:nvPr>
        </p:nvSpPr>
        <p:spPr/>
        <p:txBody>
          <a:bodyPr/>
          <a:lstStyle/>
          <a:p>
            <a:pPr>
              <a:defRPr/>
            </a:pPr>
            <a:fld id="{711C7190-9AC8-425E-9BFB-53B55D98068D}" type="slidenum">
              <a:rPr lang="en-US" altLang="en-US" smtClean="0"/>
              <a:pPr>
                <a:defRPr/>
              </a:pPr>
              <a:t>35</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On-Scene Security, Protection, and Law Enforcement</a:t>
            </a:r>
          </a:p>
          <a:p>
            <a:pPr marL="457200" lvl="0" indent="-457200">
              <a:buFont typeface="+mj-lt"/>
              <a:buAutoNum type="arabicPeriod"/>
            </a:pPr>
            <a:r>
              <a:rPr lang="en-US" sz="2000" dirty="0"/>
              <a:t>What plans or procedures are in place to manage and secure the scene following the incident?</a:t>
            </a:r>
          </a:p>
          <a:p>
            <a:pPr marL="457200" lvl="0" indent="-457200">
              <a:buFont typeface="+mj-lt"/>
              <a:buAutoNum type="arabicPeriod"/>
            </a:pPr>
            <a:r>
              <a:rPr lang="en-US" sz="2000" dirty="0"/>
              <a:t>What additional stakeholders would be engaged to assist with these efforts?</a:t>
            </a:r>
          </a:p>
          <a:p>
            <a:pPr marL="457200" lvl="0" indent="-457200">
              <a:buFont typeface="+mj-lt"/>
              <a:buAutoNum type="arabicPeriod"/>
            </a:pPr>
            <a:r>
              <a:rPr lang="en-US" sz="2000" dirty="0"/>
              <a:t>What is your process for tracking the status and location of individuals who have been injured or fatally wounded?</a:t>
            </a:r>
          </a:p>
          <a:p>
            <a:pPr marL="457200" lvl="0" indent="-457200">
              <a:buFont typeface="+mj-lt"/>
              <a:buAutoNum type="arabicPeriod"/>
            </a:pPr>
            <a:r>
              <a:rPr lang="en-US" sz="2000" dirty="0"/>
              <a:t>What plans are in place for managing the presence of media and families on-site? </a:t>
            </a:r>
          </a:p>
          <a:p>
            <a:pPr marL="457200" indent="-457200">
              <a:buFont typeface="+mj-lt"/>
              <a:buAutoNum type="arabicPeriod"/>
            </a:pPr>
            <a:r>
              <a:rPr lang="en-US" sz="2000"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3: Discussion Questions (2/4)</a:t>
            </a:r>
          </a:p>
        </p:txBody>
      </p:sp>
    </p:spTree>
    <p:extLst>
      <p:ext uri="{BB962C8B-B14F-4D97-AF65-F5344CB8AC3E}">
        <p14:creationId xmlns:p14="http://schemas.microsoft.com/office/powerpoint/2010/main" val="26830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8B82B15-F0CE-48A0-AB07-80A0DE2B15AE}"/>
              </a:ext>
            </a:extLst>
          </p:cNvPr>
          <p:cNvSpPr>
            <a:spLocks noGrp="1"/>
          </p:cNvSpPr>
          <p:nvPr>
            <p:ph type="sldNum" sz="quarter" idx="10"/>
          </p:nvPr>
        </p:nvSpPr>
        <p:spPr/>
        <p:txBody>
          <a:bodyPr/>
          <a:lstStyle/>
          <a:p>
            <a:pPr>
              <a:defRPr/>
            </a:pPr>
            <a:fld id="{711C7190-9AC8-425E-9BFB-53B55D98068D}" type="slidenum">
              <a:rPr lang="en-US" altLang="en-US" smtClean="0"/>
              <a:pPr>
                <a:defRPr/>
              </a:pPr>
              <a:t>36</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Mass Care Services &amp; Health and Social Services</a:t>
            </a:r>
          </a:p>
          <a:p>
            <a:pPr marL="457200" lvl="0" indent="-457200">
              <a:buFont typeface="+mj-lt"/>
              <a:buAutoNum type="arabicPeriod"/>
            </a:pPr>
            <a:r>
              <a:rPr lang="en-US" sz="2000" dirty="0"/>
              <a:t>What are your institution’s mass care and health and social services priorities transitioning into the recovery process?</a:t>
            </a:r>
          </a:p>
          <a:p>
            <a:pPr marL="457200" lvl="0" indent="-457200">
              <a:buFont typeface="+mj-lt"/>
              <a:buAutoNum type="arabicPeriod"/>
            </a:pPr>
            <a:r>
              <a:rPr lang="en-US" sz="2000" dirty="0"/>
              <a:t>How does your institution coordinate, support, and track injuries and fatalities across the campus community?  </a:t>
            </a:r>
          </a:p>
          <a:p>
            <a:pPr marL="457200" lvl="0" indent="-457200">
              <a:buFont typeface="+mj-lt"/>
              <a:buAutoNum type="arabicPeriod"/>
            </a:pPr>
            <a:r>
              <a:rPr lang="en-US" sz="2000" dirty="0"/>
              <a:t>What plans or policies are in place to support affected populations?</a:t>
            </a:r>
          </a:p>
          <a:p>
            <a:pPr marL="457200" indent="-457200">
              <a:buFont typeface="+mj-lt"/>
              <a:buAutoNum type="arabicPeriod"/>
            </a:pPr>
            <a:r>
              <a:rPr lang="en-US" sz="2000"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3: Discussion Questions (3/4)</a:t>
            </a:r>
          </a:p>
        </p:txBody>
      </p:sp>
    </p:spTree>
    <p:extLst>
      <p:ext uri="{BB962C8B-B14F-4D97-AF65-F5344CB8AC3E}">
        <p14:creationId xmlns:p14="http://schemas.microsoft.com/office/powerpoint/2010/main" val="5372136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2DB4789-2D78-443C-91E8-FABC3FC48A3A}"/>
              </a:ext>
            </a:extLst>
          </p:cNvPr>
          <p:cNvSpPr>
            <a:spLocks noGrp="1"/>
          </p:cNvSpPr>
          <p:nvPr>
            <p:ph type="sldNum" sz="quarter" idx="10"/>
          </p:nvPr>
        </p:nvSpPr>
        <p:spPr/>
        <p:txBody>
          <a:bodyPr/>
          <a:lstStyle/>
          <a:p>
            <a:pPr>
              <a:defRPr/>
            </a:pPr>
            <a:fld id="{711C7190-9AC8-425E-9BFB-53B55D98068D}" type="slidenum">
              <a:rPr lang="en-US" altLang="en-US" smtClean="0"/>
              <a:pPr>
                <a:defRPr/>
              </a:pPr>
              <a:t>37</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Public Information and Warning</a:t>
            </a:r>
          </a:p>
          <a:p>
            <a:pPr marL="457200" lvl="0" indent="-457200">
              <a:buFont typeface="+mj-lt"/>
              <a:buAutoNum type="arabicPeriod"/>
            </a:pPr>
            <a:r>
              <a:rPr lang="en-US" sz="2000" dirty="0"/>
              <a:t>How does your institution ensure consistent, coordinated public messaging throughout the recovery period?</a:t>
            </a:r>
          </a:p>
          <a:p>
            <a:pPr marL="457200" lvl="0" indent="-457200">
              <a:buFont typeface="+mj-lt"/>
              <a:buAutoNum type="arabicPeriod"/>
            </a:pPr>
            <a:r>
              <a:rPr lang="en-US" sz="2000" dirty="0"/>
              <a:t>How does your institution provide internal stakeholders with timely updates concerning recovery efforts? </a:t>
            </a:r>
          </a:p>
          <a:p>
            <a:pPr marL="457200" lvl="0" indent="-457200">
              <a:buFont typeface="+mj-lt"/>
              <a:buAutoNum type="arabicPeriod"/>
            </a:pPr>
            <a:r>
              <a:rPr lang="en-US" sz="2000" dirty="0"/>
              <a:t>Who is responsible for monitoring and managing inquiries from affected students, faculty, staff, and alumni?</a:t>
            </a:r>
          </a:p>
          <a:p>
            <a:pPr marL="457200" lvl="0" indent="-457200">
              <a:buFont typeface="+mj-lt"/>
              <a:buAutoNum type="arabicPeriod"/>
            </a:pPr>
            <a:r>
              <a:rPr lang="en-US" sz="2000" dirty="0"/>
              <a:t>How would you maintain overall brand reputation for an incident involving an active shooter attack?</a:t>
            </a:r>
          </a:p>
          <a:p>
            <a:pPr marL="457200" indent="-457200">
              <a:buFont typeface="+mj-lt"/>
              <a:buAutoNum type="arabicPeriod"/>
            </a:pPr>
            <a:r>
              <a:rPr lang="en-US" sz="2000"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3: Discussion Questions (4/4)</a:t>
            </a:r>
          </a:p>
        </p:txBody>
      </p:sp>
    </p:spTree>
    <p:extLst>
      <p:ext uri="{BB962C8B-B14F-4D97-AF65-F5344CB8AC3E}">
        <p14:creationId xmlns:p14="http://schemas.microsoft.com/office/powerpoint/2010/main" val="2822225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2EA1EB-D7B1-40A8-84EC-9A211745072D}"/>
              </a:ext>
            </a:extLst>
          </p:cNvPr>
          <p:cNvSpPr>
            <a:spLocks noGrp="1"/>
          </p:cNvSpPr>
          <p:nvPr>
            <p:ph type="sldNum" sz="quarter" idx="10"/>
          </p:nvPr>
        </p:nvSpPr>
        <p:spPr/>
        <p:txBody>
          <a:bodyPr/>
          <a:lstStyle/>
          <a:p>
            <a:pPr>
              <a:defRPr/>
            </a:pPr>
            <a:fld id="{BB727DF1-B45D-4B1C-B6A4-B449F2C0AC69}" type="slidenum">
              <a:rPr lang="en-US" altLang="en-US" smtClean="0"/>
              <a:pPr>
                <a:defRPr/>
              </a:pPr>
              <a:t>38</a:t>
            </a:fld>
            <a:endParaRPr lang="en-US" altLang="en-US"/>
          </a:p>
        </p:txBody>
      </p:sp>
      <p:sp>
        <p:nvSpPr>
          <p:cNvPr id="2" name="Title 1">
            <a:extLst>
              <a:ext uri="{FF2B5EF4-FFF2-40B4-BE49-F238E27FC236}">
                <a16:creationId xmlns:a16="http://schemas.microsoft.com/office/drawing/2014/main" id="{372E02C9-17A0-45C6-BFDD-8C2C5822986C}"/>
              </a:ext>
            </a:extLst>
          </p:cNvPr>
          <p:cNvSpPr>
            <a:spLocks noGrp="1"/>
          </p:cNvSpPr>
          <p:nvPr>
            <p:ph type="title"/>
          </p:nvPr>
        </p:nvSpPr>
        <p:spPr/>
        <p:txBody>
          <a:bodyPr/>
          <a:lstStyle/>
          <a:p>
            <a:r>
              <a:rPr lang="en-US" dirty="0"/>
              <a:t>End of Exercise</a:t>
            </a:r>
          </a:p>
        </p:txBody>
      </p:sp>
    </p:spTree>
    <p:extLst>
      <p:ext uri="{BB962C8B-B14F-4D97-AF65-F5344CB8AC3E}">
        <p14:creationId xmlns:p14="http://schemas.microsoft.com/office/powerpoint/2010/main" val="34201875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F98185-AA37-48A2-BE89-E6D99E5170A8}"/>
              </a:ext>
            </a:extLst>
          </p:cNvPr>
          <p:cNvSpPr>
            <a:spLocks noGrp="1"/>
          </p:cNvSpPr>
          <p:nvPr>
            <p:ph type="sldNum" sz="quarter" idx="10"/>
          </p:nvPr>
        </p:nvSpPr>
        <p:spPr/>
        <p:txBody>
          <a:bodyPr/>
          <a:lstStyle/>
          <a:p>
            <a:pPr>
              <a:defRPr/>
            </a:pPr>
            <a:fld id="{BB727DF1-B45D-4B1C-B6A4-B449F2C0AC69}" type="slidenum">
              <a:rPr lang="en-US" altLang="en-US" smtClean="0"/>
              <a:pPr>
                <a:defRPr/>
              </a:pPr>
              <a:t>39</a:t>
            </a:fld>
            <a:endParaRPr lang="en-US" altLang="en-US"/>
          </a:p>
        </p:txBody>
      </p:sp>
      <p:sp>
        <p:nvSpPr>
          <p:cNvPr id="2" name="Title 1">
            <a:extLst>
              <a:ext uri="{FF2B5EF4-FFF2-40B4-BE49-F238E27FC236}">
                <a16:creationId xmlns:a16="http://schemas.microsoft.com/office/drawing/2014/main" id="{74907514-C161-4342-914A-C0CEABC55211}"/>
              </a:ext>
            </a:extLst>
          </p:cNvPr>
          <p:cNvSpPr>
            <a:spLocks noGrp="1"/>
          </p:cNvSpPr>
          <p:nvPr>
            <p:ph type="title"/>
          </p:nvPr>
        </p:nvSpPr>
        <p:spPr/>
        <p:txBody>
          <a:bodyPr/>
          <a:lstStyle/>
          <a:p>
            <a:r>
              <a:rPr lang="en-US" dirty="0"/>
              <a:t>Exercise Hot Wash</a:t>
            </a:r>
          </a:p>
        </p:txBody>
      </p:sp>
    </p:spTree>
    <p:extLst>
      <p:ext uri="{BB962C8B-B14F-4D97-AF65-F5344CB8AC3E}">
        <p14:creationId xmlns:p14="http://schemas.microsoft.com/office/powerpoint/2010/main" val="3679255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ACE68E-7869-4315-8EFC-FF6869A8CC4E}"/>
              </a:ext>
            </a:extLst>
          </p:cNvPr>
          <p:cNvSpPr>
            <a:spLocks noGrp="1"/>
          </p:cNvSpPr>
          <p:nvPr>
            <p:ph type="sldNum" sz="quarter" idx="10"/>
          </p:nvPr>
        </p:nvSpPr>
        <p:spPr/>
        <p:txBody>
          <a:bodyPr/>
          <a:lstStyle/>
          <a:p>
            <a:pPr>
              <a:defRPr/>
            </a:pPr>
            <a:fld id="{711C7190-9AC8-425E-9BFB-53B55D98068D}" type="slidenum">
              <a:rPr lang="en-US" altLang="en-US" smtClean="0"/>
              <a:pPr>
                <a:defRPr/>
              </a:pPr>
              <a:t>4</a:t>
            </a:fld>
            <a:endParaRPr lang="en-US" altLang="en-US"/>
          </a:p>
        </p:txBody>
      </p:sp>
      <p:sp>
        <p:nvSpPr>
          <p:cNvPr id="3" name="Content Placeholder 2">
            <a:extLst>
              <a:ext uri="{FF2B5EF4-FFF2-40B4-BE49-F238E27FC236}">
                <a16:creationId xmlns:a16="http://schemas.microsoft.com/office/drawing/2014/main" id="{36424CF9-E524-494F-AB92-B04DE63D9485}"/>
              </a:ext>
            </a:extLst>
          </p:cNvPr>
          <p:cNvSpPr>
            <a:spLocks noGrp="1"/>
          </p:cNvSpPr>
          <p:nvPr>
            <p:ph idx="1"/>
          </p:nvPr>
        </p:nvSpPr>
        <p:spPr/>
        <p:txBody>
          <a:bodyPr/>
          <a:lstStyle/>
          <a:p>
            <a:r>
              <a:rPr lang="en-US" sz="2400" dirty="0"/>
              <a:t>Cell phone etiquette</a:t>
            </a:r>
          </a:p>
          <a:p>
            <a:r>
              <a:rPr lang="en-US" sz="2400" dirty="0"/>
              <a:t>Evacuation procedures</a:t>
            </a:r>
          </a:p>
          <a:p>
            <a:r>
              <a:rPr lang="en-US" sz="2400" dirty="0"/>
              <a:t>Restroom locations</a:t>
            </a:r>
          </a:p>
          <a:p>
            <a:endParaRPr lang="en-US" dirty="0"/>
          </a:p>
        </p:txBody>
      </p:sp>
      <p:sp>
        <p:nvSpPr>
          <p:cNvPr id="2" name="Title 1">
            <a:extLst>
              <a:ext uri="{FF2B5EF4-FFF2-40B4-BE49-F238E27FC236}">
                <a16:creationId xmlns:a16="http://schemas.microsoft.com/office/drawing/2014/main" id="{54917B0B-F590-4E95-B7D3-FB2BF38AA946}"/>
              </a:ext>
            </a:extLst>
          </p:cNvPr>
          <p:cNvSpPr>
            <a:spLocks noGrp="1"/>
          </p:cNvSpPr>
          <p:nvPr>
            <p:ph type="title"/>
          </p:nvPr>
        </p:nvSpPr>
        <p:spPr/>
        <p:txBody>
          <a:bodyPr/>
          <a:lstStyle/>
          <a:p>
            <a:r>
              <a:rPr lang="en-US" dirty="0"/>
              <a:t>Administrative Remarks</a:t>
            </a:r>
          </a:p>
        </p:txBody>
      </p:sp>
    </p:spTree>
    <p:extLst>
      <p:ext uri="{BB962C8B-B14F-4D97-AF65-F5344CB8AC3E}">
        <p14:creationId xmlns:p14="http://schemas.microsoft.com/office/powerpoint/2010/main" val="2217108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C42E515-73D3-4241-ACC0-7C0C3018A613}"/>
              </a:ext>
            </a:extLst>
          </p:cNvPr>
          <p:cNvSpPr>
            <a:spLocks noGrp="1"/>
          </p:cNvSpPr>
          <p:nvPr>
            <p:ph type="sldNum" sz="quarter" idx="10"/>
          </p:nvPr>
        </p:nvSpPr>
        <p:spPr/>
        <p:txBody>
          <a:bodyPr/>
          <a:lstStyle/>
          <a:p>
            <a:pPr>
              <a:defRPr/>
            </a:pPr>
            <a:fld id="{711C7190-9AC8-425E-9BFB-53B55D98068D}" type="slidenum">
              <a:rPr lang="en-US" altLang="en-US" smtClean="0"/>
              <a:pPr>
                <a:defRPr/>
              </a:pPr>
              <a:t>40</a:t>
            </a:fld>
            <a:endParaRPr lang="en-US" altLang="en-US"/>
          </a:p>
        </p:txBody>
      </p:sp>
      <p:sp>
        <p:nvSpPr>
          <p:cNvPr id="3" name="Content Placeholder 2">
            <a:extLst>
              <a:ext uri="{FF2B5EF4-FFF2-40B4-BE49-F238E27FC236}">
                <a16:creationId xmlns:a16="http://schemas.microsoft.com/office/drawing/2014/main" id="{9C22841C-A34C-4295-880B-637875592E0F}"/>
              </a:ext>
            </a:extLst>
          </p:cNvPr>
          <p:cNvSpPr>
            <a:spLocks noGrp="1"/>
          </p:cNvSpPr>
          <p:nvPr>
            <p:ph idx="1"/>
          </p:nvPr>
        </p:nvSpPr>
        <p:spPr/>
        <p:txBody>
          <a:bodyPr/>
          <a:lstStyle/>
          <a:p>
            <a:r>
              <a:rPr lang="en-US" dirty="0"/>
              <a:t>This Hot Wash aims to capture the following information based on observations made throughout the exercise: </a:t>
            </a:r>
          </a:p>
          <a:p>
            <a:pPr lvl="1"/>
            <a:r>
              <a:rPr lang="en-US" dirty="0"/>
              <a:t>Overall strengths</a:t>
            </a:r>
          </a:p>
          <a:p>
            <a:pPr lvl="1"/>
            <a:r>
              <a:rPr lang="en-US" dirty="0"/>
              <a:t>Overall areas for improvement</a:t>
            </a:r>
          </a:p>
          <a:p>
            <a:pPr lvl="1"/>
            <a:r>
              <a:rPr lang="en-US" dirty="0"/>
              <a:t>Major takeaways and action items </a:t>
            </a:r>
          </a:p>
        </p:txBody>
      </p:sp>
      <p:sp>
        <p:nvSpPr>
          <p:cNvPr id="2" name="Title 1">
            <a:extLst>
              <a:ext uri="{FF2B5EF4-FFF2-40B4-BE49-F238E27FC236}">
                <a16:creationId xmlns:a16="http://schemas.microsoft.com/office/drawing/2014/main" id="{89C43910-9D47-4851-8E2D-EE851F075513}"/>
              </a:ext>
            </a:extLst>
          </p:cNvPr>
          <p:cNvSpPr>
            <a:spLocks noGrp="1"/>
          </p:cNvSpPr>
          <p:nvPr>
            <p:ph type="title"/>
          </p:nvPr>
        </p:nvSpPr>
        <p:spPr/>
        <p:txBody>
          <a:bodyPr/>
          <a:lstStyle/>
          <a:p>
            <a:r>
              <a:rPr lang="en-US" dirty="0"/>
              <a:t>Hot Wash Overview</a:t>
            </a:r>
          </a:p>
        </p:txBody>
      </p:sp>
    </p:spTree>
    <p:extLst>
      <p:ext uri="{BB962C8B-B14F-4D97-AF65-F5344CB8AC3E}">
        <p14:creationId xmlns:p14="http://schemas.microsoft.com/office/powerpoint/2010/main" val="2658327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62DFFD-33D0-4F09-9688-32F1CEAE979D}"/>
              </a:ext>
            </a:extLst>
          </p:cNvPr>
          <p:cNvSpPr>
            <a:spLocks noGrp="1"/>
          </p:cNvSpPr>
          <p:nvPr>
            <p:ph type="sldNum" sz="quarter" idx="10"/>
          </p:nvPr>
        </p:nvSpPr>
        <p:spPr/>
        <p:txBody>
          <a:bodyPr/>
          <a:lstStyle/>
          <a:p>
            <a:pPr>
              <a:defRPr/>
            </a:pPr>
            <a:fld id="{711C7190-9AC8-425E-9BFB-53B55D98068D}" type="slidenum">
              <a:rPr lang="en-US" altLang="en-US" smtClean="0"/>
              <a:pPr>
                <a:defRPr/>
              </a:pPr>
              <a:t>41</a:t>
            </a:fld>
            <a:endParaRPr lang="en-US" altLang="en-US" dirty="0"/>
          </a:p>
        </p:txBody>
      </p:sp>
      <p:sp>
        <p:nvSpPr>
          <p:cNvPr id="3" name="Content Placeholder 2">
            <a:extLst>
              <a:ext uri="{FF2B5EF4-FFF2-40B4-BE49-F238E27FC236}">
                <a16:creationId xmlns:a16="http://schemas.microsoft.com/office/drawing/2014/main" id="{1EF31792-E3C4-4D04-B47F-45394635166A}"/>
              </a:ext>
            </a:extLst>
          </p:cNvPr>
          <p:cNvSpPr>
            <a:spLocks noGrp="1"/>
          </p:cNvSpPr>
          <p:nvPr>
            <p:ph idx="1"/>
          </p:nvPr>
        </p:nvSpPr>
        <p:spPr/>
        <p:txBody>
          <a:bodyPr/>
          <a:lstStyle/>
          <a:p>
            <a:pPr marL="0" lvl="0" indent="0">
              <a:spcBef>
                <a:spcPts val="0"/>
              </a:spcBef>
              <a:spcAft>
                <a:spcPts val="600"/>
              </a:spcAft>
              <a:buNone/>
            </a:pPr>
            <a:r>
              <a:rPr lang="en-US" sz="2400" b="1" dirty="0">
                <a:solidFill>
                  <a:srgbClr val="FF0000"/>
                </a:solidFill>
                <a:latin typeface="Arial"/>
                <a:cs typeface="+mn-cs"/>
              </a:rPr>
              <a:t>[Name]</a:t>
            </a:r>
          </a:p>
          <a:p>
            <a:pPr marL="0" lvl="0" indent="0">
              <a:spcBef>
                <a:spcPts val="0"/>
              </a:spcBef>
              <a:spcAft>
                <a:spcPts val="600"/>
              </a:spcAft>
              <a:buNone/>
            </a:pPr>
            <a:r>
              <a:rPr lang="en-US" sz="2000" dirty="0">
                <a:solidFill>
                  <a:srgbClr val="FF0000"/>
                </a:solidFill>
                <a:latin typeface="Arial"/>
                <a:cs typeface="+mn-cs"/>
              </a:rPr>
              <a:t>[Title]</a:t>
            </a:r>
          </a:p>
          <a:p>
            <a:pPr marL="0" lvl="0" indent="0">
              <a:spcBef>
                <a:spcPts val="0"/>
              </a:spcBef>
              <a:spcAft>
                <a:spcPts val="600"/>
              </a:spcAft>
              <a:buNone/>
            </a:pPr>
            <a:r>
              <a:rPr lang="en-US" sz="2000" dirty="0">
                <a:solidFill>
                  <a:srgbClr val="FF0000"/>
                </a:solidFill>
                <a:latin typeface="Arial"/>
                <a:cs typeface="+mn-cs"/>
              </a:rPr>
              <a:t>[Department/Agency/Organization]</a:t>
            </a:r>
          </a:p>
          <a:p>
            <a:pPr marL="0" lvl="0" indent="0">
              <a:spcBef>
                <a:spcPts val="0"/>
              </a:spcBef>
              <a:spcAft>
                <a:spcPts val="600"/>
              </a:spcAft>
              <a:buNone/>
            </a:pPr>
            <a:endParaRPr lang="en-US" sz="2400" dirty="0">
              <a:solidFill>
                <a:srgbClr val="FF0000"/>
              </a:solidFill>
              <a:latin typeface="Arial"/>
              <a:cs typeface="+mn-cs"/>
            </a:endParaRPr>
          </a:p>
          <a:p>
            <a:pPr marL="0" lvl="0" indent="0">
              <a:spcBef>
                <a:spcPts val="0"/>
              </a:spcBef>
              <a:spcAft>
                <a:spcPts val="600"/>
              </a:spcAft>
              <a:buNone/>
            </a:pPr>
            <a:r>
              <a:rPr lang="en-US" sz="2400" b="1" dirty="0">
                <a:solidFill>
                  <a:srgbClr val="FF0000"/>
                </a:solidFill>
                <a:latin typeface="Arial"/>
                <a:cs typeface="+mn-cs"/>
              </a:rPr>
              <a:t>[Name]</a:t>
            </a:r>
          </a:p>
          <a:p>
            <a:pPr marL="0" lvl="0" indent="0">
              <a:spcBef>
                <a:spcPts val="0"/>
              </a:spcBef>
              <a:spcAft>
                <a:spcPts val="600"/>
              </a:spcAft>
              <a:buNone/>
            </a:pPr>
            <a:r>
              <a:rPr lang="en-US" sz="2000" dirty="0">
                <a:solidFill>
                  <a:srgbClr val="FF0000"/>
                </a:solidFill>
                <a:latin typeface="Arial"/>
                <a:cs typeface="+mn-cs"/>
              </a:rPr>
              <a:t>[Title]</a:t>
            </a:r>
          </a:p>
          <a:p>
            <a:pPr marL="0" lvl="0" indent="0">
              <a:spcBef>
                <a:spcPts val="0"/>
              </a:spcBef>
              <a:spcAft>
                <a:spcPts val="600"/>
              </a:spcAft>
              <a:buNone/>
            </a:pPr>
            <a:r>
              <a:rPr lang="en-US" sz="2000" dirty="0">
                <a:solidFill>
                  <a:srgbClr val="FF0000"/>
                </a:solidFill>
                <a:latin typeface="Arial"/>
                <a:cs typeface="+mn-cs"/>
              </a:rPr>
              <a:t>[Department/Agency/Organization]</a:t>
            </a:r>
          </a:p>
          <a:p>
            <a:endParaRPr lang="en-US" dirty="0"/>
          </a:p>
        </p:txBody>
      </p:sp>
      <p:sp>
        <p:nvSpPr>
          <p:cNvPr id="2" name="Title 1">
            <a:extLst>
              <a:ext uri="{FF2B5EF4-FFF2-40B4-BE49-F238E27FC236}">
                <a16:creationId xmlns:a16="http://schemas.microsoft.com/office/drawing/2014/main" id="{1CDF7CC4-112C-4FCF-AD94-96901B13E56B}"/>
              </a:ext>
            </a:extLst>
          </p:cNvPr>
          <p:cNvSpPr>
            <a:spLocks noGrp="1"/>
          </p:cNvSpPr>
          <p:nvPr>
            <p:ph type="title"/>
          </p:nvPr>
        </p:nvSpPr>
        <p:spPr/>
        <p:txBody>
          <a:bodyPr/>
          <a:lstStyle/>
          <a:p>
            <a:r>
              <a:rPr lang="en-US" dirty="0"/>
              <a:t>Closing Remarks</a:t>
            </a:r>
          </a:p>
        </p:txBody>
      </p:sp>
    </p:spTree>
    <p:extLst>
      <p:ext uri="{BB962C8B-B14F-4D97-AF65-F5344CB8AC3E}">
        <p14:creationId xmlns:p14="http://schemas.microsoft.com/office/powerpoint/2010/main" val="24215545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1F84F5-34C0-4932-96D1-FABA8336F828}"/>
              </a:ext>
            </a:extLst>
          </p:cNvPr>
          <p:cNvSpPr>
            <a:spLocks noGrp="1"/>
          </p:cNvSpPr>
          <p:nvPr>
            <p:ph type="sldNum" sz="quarter" idx="10"/>
          </p:nvPr>
        </p:nvSpPr>
        <p:spPr/>
        <p:txBody>
          <a:bodyPr/>
          <a:lstStyle/>
          <a:p>
            <a:pPr>
              <a:defRPr/>
            </a:pPr>
            <a:fld id="{BB727DF1-B45D-4B1C-B6A4-B449F2C0AC69}" type="slidenum">
              <a:rPr lang="en-US" altLang="en-US" smtClean="0"/>
              <a:pPr>
                <a:defRPr/>
              </a:pPr>
              <a:t>42</a:t>
            </a:fld>
            <a:endParaRPr lang="en-US" altLang="en-US"/>
          </a:p>
        </p:txBody>
      </p:sp>
      <p:sp>
        <p:nvSpPr>
          <p:cNvPr id="2" name="Title 1">
            <a:extLst>
              <a:ext uri="{FF2B5EF4-FFF2-40B4-BE49-F238E27FC236}">
                <a16:creationId xmlns:a16="http://schemas.microsoft.com/office/drawing/2014/main" id="{8038425E-A2FE-477C-8223-6A40560D2349}"/>
              </a:ext>
            </a:extLst>
          </p:cNvPr>
          <p:cNvSpPr>
            <a:spLocks noGrp="1"/>
          </p:cNvSpPr>
          <p:nvPr>
            <p:ph type="title"/>
          </p:nvPr>
        </p:nvSpPr>
        <p:spPr/>
        <p:txBody>
          <a:bodyPr/>
          <a:lstStyle/>
          <a:p>
            <a:r>
              <a:rPr lang="en-US" dirty="0"/>
              <a:t>Adjournment</a:t>
            </a:r>
          </a:p>
        </p:txBody>
      </p:sp>
    </p:spTree>
    <p:extLst>
      <p:ext uri="{BB962C8B-B14F-4D97-AF65-F5344CB8AC3E}">
        <p14:creationId xmlns:p14="http://schemas.microsoft.com/office/powerpoint/2010/main" val="10141983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Active Shooter Tabletop Exercise&#10;Exercise Conduct Briefing " title="Active Shooter Tabletop Exercise">
            <a:extLst>
              <a:ext uri="{FF2B5EF4-FFF2-40B4-BE49-F238E27FC236}">
                <a16:creationId xmlns:a16="http://schemas.microsoft.com/office/drawing/2014/main" id="{BF577B6B-A6DE-4FA6-9C3E-ACDB8D06BE8E}"/>
              </a:ext>
            </a:extLst>
          </p:cNvPr>
          <p:cNvSpPr txBox="1"/>
          <p:nvPr/>
        </p:nvSpPr>
        <p:spPr>
          <a:xfrm>
            <a:off x="315687" y="4267200"/>
            <a:ext cx="8153400" cy="1692771"/>
          </a:xfrm>
          <a:prstGeom prst="rect">
            <a:avLst/>
          </a:prstGeom>
          <a:noFill/>
        </p:spPr>
        <p:txBody>
          <a:bodyPr wrap="square" rtlCol="0">
            <a:spAutoFit/>
          </a:bodyPr>
          <a:lstStyle/>
          <a:p>
            <a:pPr>
              <a:spcBef>
                <a:spcPts val="1200"/>
              </a:spcBef>
              <a:spcAft>
                <a:spcPts val="1200"/>
              </a:spcAft>
            </a:pPr>
            <a:r>
              <a:rPr lang="en-US" sz="3200" b="1" dirty="0">
                <a:latin typeface="+mj-lt"/>
              </a:rPr>
              <a:t>Active Shooter Tabletop Exercise </a:t>
            </a:r>
          </a:p>
          <a:p>
            <a:r>
              <a:rPr lang="en-US" sz="2800" dirty="0">
                <a:latin typeface="+mj-lt"/>
              </a:rPr>
              <a:t>Exercise Conduct Briefing</a:t>
            </a:r>
          </a:p>
          <a:p>
            <a:pPr>
              <a:spcBef>
                <a:spcPts val="1200"/>
              </a:spcBef>
            </a:pPr>
            <a:r>
              <a:rPr lang="en-US" dirty="0">
                <a:solidFill>
                  <a:srgbClr val="FF0000"/>
                </a:solidFill>
                <a:latin typeface="+mj-lt"/>
              </a:rPr>
              <a:t>[Insert Date]</a:t>
            </a:r>
          </a:p>
        </p:txBody>
      </p:sp>
      <p:sp>
        <p:nvSpPr>
          <p:cNvPr id="2" name="Title 1" descr="Campus Resilience Program Exercise Starter Kit" title="Campus Resilience Program Exercise Starter Kit">
            <a:extLst>
              <a:ext uri="{FF2B5EF4-FFF2-40B4-BE49-F238E27FC236}">
                <a16:creationId xmlns:a16="http://schemas.microsoft.com/office/drawing/2014/main" id="{50ED5BA6-C02C-40DD-9119-057AB0585531}"/>
              </a:ext>
            </a:extLst>
          </p:cNvPr>
          <p:cNvSpPr>
            <a:spLocks noGrp="1"/>
          </p:cNvSpPr>
          <p:nvPr>
            <p:ph type="title" idx="4294967295"/>
          </p:nvPr>
        </p:nvSpPr>
        <p:spPr>
          <a:xfrm>
            <a:off x="315687" y="3216275"/>
            <a:ext cx="4800600" cy="1050925"/>
          </a:xfrm>
        </p:spPr>
        <p:txBody>
          <a:bodyPr/>
          <a:lstStyle/>
          <a:p>
            <a:r>
              <a:rPr lang="en-US" sz="2800" i="1" dirty="0">
                <a:solidFill>
                  <a:schemeClr val="tx1"/>
                </a:solidFill>
                <a:ea typeface="+mn-ea"/>
                <a:cs typeface="+mn-cs"/>
              </a:rPr>
              <a:t>Campus Resilience Program       Exercise Starter Kit </a:t>
            </a:r>
          </a:p>
        </p:txBody>
      </p:sp>
    </p:spTree>
    <p:extLst>
      <p:ext uri="{BB962C8B-B14F-4D97-AF65-F5344CB8AC3E}">
        <p14:creationId xmlns:p14="http://schemas.microsoft.com/office/powerpoint/2010/main" val="2922172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F425AC-E981-45E7-A136-54BD5ACD4D5D}"/>
              </a:ext>
            </a:extLst>
          </p:cNvPr>
          <p:cNvSpPr>
            <a:spLocks noGrp="1"/>
          </p:cNvSpPr>
          <p:nvPr>
            <p:ph type="sldNum" sz="quarter" idx="10"/>
          </p:nvPr>
        </p:nvSpPr>
        <p:spPr/>
        <p:txBody>
          <a:bodyPr/>
          <a:lstStyle/>
          <a:p>
            <a:pPr>
              <a:defRPr/>
            </a:pPr>
            <a:fld id="{711C7190-9AC8-425E-9BFB-53B55D98068D}" type="slidenum">
              <a:rPr lang="en-US" altLang="en-US" smtClean="0"/>
              <a:pPr>
                <a:defRPr/>
              </a:pPr>
              <a:t>5</a:t>
            </a:fld>
            <a:endParaRPr lang="en-US" altLang="en-US" dirty="0"/>
          </a:p>
        </p:txBody>
      </p:sp>
      <p:graphicFrame>
        <p:nvGraphicFramePr>
          <p:cNvPr id="5" name="Table 4" descr="Welcome and Introductions, Exercise Overview, Module 1: Initial Response, Break, Module 2: Continued Response, Break, Module 3: Short-Term Recovery, Exercise Hot Wash, Closing Remarks" title="Exercise Schedule">
            <a:extLst>
              <a:ext uri="{FF2B5EF4-FFF2-40B4-BE49-F238E27FC236}">
                <a16:creationId xmlns:a16="http://schemas.microsoft.com/office/drawing/2014/main" id="{EFF04D66-F426-44AC-B9A3-369B210986F2}"/>
              </a:ext>
            </a:extLst>
          </p:cNvPr>
          <p:cNvGraphicFramePr>
            <a:graphicFrameLocks noGrp="1"/>
          </p:cNvGraphicFramePr>
          <p:nvPr>
            <p:extLst>
              <p:ext uri="{D42A27DB-BD31-4B8C-83A1-F6EECF244321}">
                <p14:modId xmlns:p14="http://schemas.microsoft.com/office/powerpoint/2010/main" val="476927870"/>
              </p:ext>
            </p:extLst>
          </p:nvPr>
        </p:nvGraphicFramePr>
        <p:xfrm>
          <a:off x="914400" y="1417320"/>
          <a:ext cx="7315200" cy="3688080"/>
        </p:xfrm>
        <a:graphic>
          <a:graphicData uri="http://schemas.openxmlformats.org/drawingml/2006/table">
            <a:tbl>
              <a:tblPr firstRow="1" bandRow="1">
                <a:tableStyleId>{F5AB1C69-6EDB-4FF4-983F-18BD219EF322}</a:tableStyleId>
              </a:tblPr>
              <a:tblGrid>
                <a:gridCol w="4191000">
                  <a:extLst>
                    <a:ext uri="{9D8B030D-6E8A-4147-A177-3AD203B41FA5}">
                      <a16:colId xmlns:a16="http://schemas.microsoft.com/office/drawing/2014/main" val="3963347002"/>
                    </a:ext>
                  </a:extLst>
                </a:gridCol>
                <a:gridCol w="3124200">
                  <a:extLst>
                    <a:ext uri="{9D8B030D-6E8A-4147-A177-3AD203B41FA5}">
                      <a16:colId xmlns:a16="http://schemas.microsoft.com/office/drawing/2014/main" val="3448575807"/>
                    </a:ext>
                  </a:extLst>
                </a:gridCol>
              </a:tblGrid>
              <a:tr h="373457">
                <a:tc>
                  <a:txBody>
                    <a:bodyPr/>
                    <a:lstStyle/>
                    <a:p>
                      <a:r>
                        <a:rPr lang="en-US" sz="2000" dirty="0">
                          <a:latin typeface="+mj-lt"/>
                        </a:rPr>
                        <a:t>Activity</a:t>
                      </a:r>
                    </a:p>
                  </a:txBody>
                  <a:tcPr/>
                </a:tc>
                <a:tc>
                  <a:txBody>
                    <a:bodyPr/>
                    <a:lstStyle/>
                    <a:p>
                      <a:r>
                        <a:rPr lang="en-US" sz="2000" dirty="0">
                          <a:latin typeface="+mj-lt"/>
                        </a:rPr>
                        <a:t>Time</a:t>
                      </a:r>
                    </a:p>
                  </a:txBody>
                  <a:tcPr/>
                </a:tc>
                <a:extLst>
                  <a:ext uri="{0D108BD9-81ED-4DB2-BD59-A6C34878D82A}">
                    <a16:rowId xmlns:a16="http://schemas.microsoft.com/office/drawing/2014/main" val="2733432528"/>
                  </a:ext>
                </a:extLst>
              </a:tr>
              <a:tr h="344730">
                <a:tc>
                  <a:txBody>
                    <a:bodyPr/>
                    <a:lstStyle/>
                    <a:p>
                      <a:pPr>
                        <a:spcBef>
                          <a:spcPts val="600"/>
                        </a:spcBef>
                        <a:spcAft>
                          <a:spcPts val="600"/>
                        </a:spcAft>
                      </a:pPr>
                      <a:r>
                        <a:rPr lang="en-US" dirty="0">
                          <a:solidFill>
                            <a:srgbClr val="FF0000"/>
                          </a:solidFill>
                          <a:latin typeface="+mj-lt"/>
                        </a:rPr>
                        <a:t>[Welcome and Introductions]</a:t>
                      </a:r>
                    </a:p>
                  </a:txBody>
                  <a:tcPr/>
                </a:tc>
                <a:tc>
                  <a:txBody>
                    <a:bodyPr/>
                    <a:lstStyle/>
                    <a:p>
                      <a:pPr>
                        <a:spcBef>
                          <a:spcPts val="600"/>
                        </a:spcBef>
                        <a:spcAft>
                          <a:spcPts val="600"/>
                        </a:spcAft>
                      </a:pPr>
                      <a:r>
                        <a:rPr lang="en-US" dirty="0">
                          <a:solidFill>
                            <a:srgbClr val="FF0000"/>
                          </a:solidFill>
                          <a:latin typeface="+mj-lt"/>
                        </a:rPr>
                        <a:t>[00:00 a.m.]</a:t>
                      </a:r>
                    </a:p>
                  </a:txBody>
                  <a:tcPr/>
                </a:tc>
                <a:extLst>
                  <a:ext uri="{0D108BD9-81ED-4DB2-BD59-A6C34878D82A}">
                    <a16:rowId xmlns:a16="http://schemas.microsoft.com/office/drawing/2014/main" val="1055219570"/>
                  </a:ext>
                </a:extLst>
              </a:tr>
              <a:tr h="344730">
                <a:tc>
                  <a:txBody>
                    <a:bodyPr/>
                    <a:lstStyle/>
                    <a:p>
                      <a:pPr>
                        <a:spcBef>
                          <a:spcPts val="600"/>
                        </a:spcBef>
                        <a:spcAft>
                          <a:spcPts val="600"/>
                        </a:spcAft>
                      </a:pPr>
                      <a:r>
                        <a:rPr lang="en-US" dirty="0">
                          <a:solidFill>
                            <a:srgbClr val="FF0000"/>
                          </a:solidFill>
                          <a:latin typeface="+mj-lt"/>
                        </a:rPr>
                        <a:t>[Exercise Overview]</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a.m.]</a:t>
                      </a:r>
                    </a:p>
                  </a:txBody>
                  <a:tcPr/>
                </a:tc>
                <a:extLst>
                  <a:ext uri="{0D108BD9-81ED-4DB2-BD59-A6C34878D82A}">
                    <a16:rowId xmlns:a16="http://schemas.microsoft.com/office/drawing/2014/main" val="1613660368"/>
                  </a:ext>
                </a:extLst>
              </a:tr>
              <a:tr h="344730">
                <a:tc>
                  <a:txBody>
                    <a:bodyPr/>
                    <a:lstStyle/>
                    <a:p>
                      <a:pPr>
                        <a:spcBef>
                          <a:spcPts val="600"/>
                        </a:spcBef>
                        <a:spcAft>
                          <a:spcPts val="600"/>
                        </a:spcAft>
                      </a:pPr>
                      <a:r>
                        <a:rPr lang="en-US" dirty="0">
                          <a:solidFill>
                            <a:srgbClr val="000000"/>
                          </a:solidFill>
                          <a:latin typeface="+mj-lt"/>
                        </a:rPr>
                        <a:t>Module 1: Initial Response</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a.m.]</a:t>
                      </a:r>
                    </a:p>
                  </a:txBody>
                  <a:tcPr/>
                </a:tc>
                <a:extLst>
                  <a:ext uri="{0D108BD9-81ED-4DB2-BD59-A6C34878D82A}">
                    <a16:rowId xmlns:a16="http://schemas.microsoft.com/office/drawing/2014/main" val="1985242980"/>
                  </a:ext>
                </a:extLst>
              </a:tr>
              <a:tr h="344730">
                <a:tc>
                  <a:txBody>
                    <a:bodyPr/>
                    <a:lstStyle/>
                    <a:p>
                      <a:pPr>
                        <a:spcBef>
                          <a:spcPts val="600"/>
                        </a:spcBef>
                        <a:spcAft>
                          <a:spcPts val="600"/>
                        </a:spcAft>
                      </a:pPr>
                      <a:r>
                        <a:rPr lang="en-US" dirty="0">
                          <a:solidFill>
                            <a:srgbClr val="000000"/>
                          </a:solidFill>
                          <a:latin typeface="+mj-lt"/>
                        </a:rPr>
                        <a:t>Break</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a.m.]</a:t>
                      </a:r>
                    </a:p>
                  </a:txBody>
                  <a:tcPr/>
                </a:tc>
                <a:extLst>
                  <a:ext uri="{0D108BD9-81ED-4DB2-BD59-A6C34878D82A}">
                    <a16:rowId xmlns:a16="http://schemas.microsoft.com/office/drawing/2014/main" val="4104195714"/>
                  </a:ext>
                </a:extLst>
              </a:tr>
              <a:tr h="34473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Module 2: Continued Response</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2182442540"/>
                  </a:ext>
                </a:extLst>
              </a:tr>
              <a:tr h="34473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kern="1200" dirty="0">
                          <a:solidFill>
                            <a:srgbClr val="000000"/>
                          </a:solidFill>
                          <a:latin typeface="+mj-lt"/>
                          <a:ea typeface="+mn-ea"/>
                          <a:cs typeface="+mn-cs"/>
                        </a:rPr>
                        <a:t>Break</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569418042"/>
                  </a:ext>
                </a:extLst>
              </a:tr>
              <a:tr h="34473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Module 3: Short-Term Recovery</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2757569685"/>
                  </a:ext>
                </a:extLst>
              </a:tr>
              <a:tr h="344730">
                <a:tc>
                  <a:txBody>
                    <a:bodyPr/>
                    <a:lstStyle/>
                    <a:p>
                      <a:pPr>
                        <a:spcBef>
                          <a:spcPts val="600"/>
                        </a:spcBef>
                        <a:spcAft>
                          <a:spcPts val="600"/>
                        </a:spcAft>
                      </a:pPr>
                      <a:r>
                        <a:rPr lang="en-US" dirty="0">
                          <a:solidFill>
                            <a:srgbClr val="FF0000"/>
                          </a:solidFill>
                          <a:latin typeface="+mj-lt"/>
                        </a:rPr>
                        <a:t>[Exercise Hot Wash]</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3388495616"/>
                  </a:ext>
                </a:extLst>
              </a:tr>
              <a:tr h="344730">
                <a:tc>
                  <a:txBody>
                    <a:bodyPr/>
                    <a:lstStyle/>
                    <a:p>
                      <a:pPr>
                        <a:spcBef>
                          <a:spcPts val="600"/>
                        </a:spcBef>
                        <a:spcAft>
                          <a:spcPts val="600"/>
                        </a:spcAft>
                      </a:pPr>
                      <a:r>
                        <a:rPr lang="en-US" dirty="0">
                          <a:solidFill>
                            <a:srgbClr val="FF0000"/>
                          </a:solidFill>
                          <a:latin typeface="+mj-lt"/>
                        </a:rPr>
                        <a:t>[Closing Remarks]</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3403050161"/>
                  </a:ext>
                </a:extLst>
              </a:tr>
            </a:tbl>
          </a:graphicData>
        </a:graphic>
      </p:graphicFrame>
      <p:sp>
        <p:nvSpPr>
          <p:cNvPr id="2" name="Title 1">
            <a:extLst>
              <a:ext uri="{FF2B5EF4-FFF2-40B4-BE49-F238E27FC236}">
                <a16:creationId xmlns:a16="http://schemas.microsoft.com/office/drawing/2014/main" id="{B8DAE60A-1A87-4E11-B2DC-79D374202639}"/>
              </a:ext>
            </a:extLst>
          </p:cNvPr>
          <p:cNvSpPr>
            <a:spLocks noGrp="1"/>
          </p:cNvSpPr>
          <p:nvPr>
            <p:ph type="title"/>
          </p:nvPr>
        </p:nvSpPr>
        <p:spPr/>
        <p:txBody>
          <a:bodyPr/>
          <a:lstStyle/>
          <a:p>
            <a:r>
              <a:rPr lang="en-US" dirty="0"/>
              <a:t>Exercise Schedule</a:t>
            </a:r>
          </a:p>
        </p:txBody>
      </p:sp>
    </p:spTree>
    <p:extLst>
      <p:ext uri="{BB962C8B-B14F-4D97-AF65-F5344CB8AC3E}">
        <p14:creationId xmlns:p14="http://schemas.microsoft.com/office/powerpoint/2010/main" val="4052046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3722621-DA8F-4E90-89BB-3A95CBB66F2B}"/>
              </a:ext>
            </a:extLst>
          </p:cNvPr>
          <p:cNvSpPr>
            <a:spLocks noGrp="1"/>
          </p:cNvSpPr>
          <p:nvPr>
            <p:ph type="sldNum" sz="quarter" idx="10"/>
          </p:nvPr>
        </p:nvSpPr>
        <p:spPr/>
        <p:txBody>
          <a:bodyPr/>
          <a:lstStyle/>
          <a:p>
            <a:pPr>
              <a:defRPr/>
            </a:pPr>
            <a:fld id="{BB727DF1-B45D-4B1C-B6A4-B449F2C0AC69}" type="slidenum">
              <a:rPr lang="en-US" altLang="en-US" smtClean="0"/>
              <a:pPr>
                <a:defRPr/>
              </a:pPr>
              <a:t>6</a:t>
            </a:fld>
            <a:endParaRPr lang="en-US" altLang="en-US"/>
          </a:p>
        </p:txBody>
      </p:sp>
      <p:sp>
        <p:nvSpPr>
          <p:cNvPr id="2" name="Title 1">
            <a:extLst>
              <a:ext uri="{FF2B5EF4-FFF2-40B4-BE49-F238E27FC236}">
                <a16:creationId xmlns:a16="http://schemas.microsoft.com/office/drawing/2014/main" id="{315CCB48-7D67-459D-9696-AB98AB24C0C4}"/>
              </a:ext>
            </a:extLst>
          </p:cNvPr>
          <p:cNvSpPr>
            <a:spLocks noGrp="1"/>
          </p:cNvSpPr>
          <p:nvPr>
            <p:ph type="title"/>
          </p:nvPr>
        </p:nvSpPr>
        <p:spPr/>
        <p:txBody>
          <a:bodyPr/>
          <a:lstStyle/>
          <a:p>
            <a:r>
              <a:rPr lang="en-US" dirty="0"/>
              <a:t>Exercise Overview</a:t>
            </a:r>
          </a:p>
        </p:txBody>
      </p:sp>
    </p:spTree>
    <p:extLst>
      <p:ext uri="{BB962C8B-B14F-4D97-AF65-F5344CB8AC3E}">
        <p14:creationId xmlns:p14="http://schemas.microsoft.com/office/powerpoint/2010/main" val="2722634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8DBA7C3-77EA-40E3-AE10-200C5BF81181}"/>
              </a:ext>
            </a:extLst>
          </p:cNvPr>
          <p:cNvSpPr>
            <a:spLocks noGrp="1"/>
          </p:cNvSpPr>
          <p:nvPr>
            <p:ph type="sldNum" sz="quarter" idx="10"/>
          </p:nvPr>
        </p:nvSpPr>
        <p:spPr/>
        <p:txBody>
          <a:bodyPr/>
          <a:lstStyle/>
          <a:p>
            <a:pPr>
              <a:defRPr/>
            </a:pPr>
            <a:fld id="{711C7190-9AC8-425E-9BFB-53B55D98068D}" type="slidenum">
              <a:rPr lang="en-US" altLang="en-US" smtClean="0"/>
              <a:pPr>
                <a:defRPr/>
              </a:pPr>
              <a:t>7</a:t>
            </a:fld>
            <a:endParaRPr lang="en-US" altLang="en-US"/>
          </a:p>
        </p:txBody>
      </p:sp>
      <p:sp>
        <p:nvSpPr>
          <p:cNvPr id="3" name="Content Placeholder 2">
            <a:extLst>
              <a:ext uri="{FF2B5EF4-FFF2-40B4-BE49-F238E27FC236}">
                <a16:creationId xmlns:a16="http://schemas.microsoft.com/office/drawing/2014/main" id="{5963D98A-86A4-48F7-9F65-E24BB34AADBA}"/>
              </a:ext>
            </a:extLst>
          </p:cNvPr>
          <p:cNvSpPr>
            <a:spLocks noGrp="1"/>
          </p:cNvSpPr>
          <p:nvPr>
            <p:ph idx="1"/>
          </p:nvPr>
        </p:nvSpPr>
        <p:spPr>
          <a:xfrm>
            <a:off x="723900" y="1295400"/>
            <a:ext cx="7886700" cy="4800600"/>
          </a:xfrm>
        </p:spPr>
        <p:txBody>
          <a:bodyPr/>
          <a:lstStyle/>
          <a:p>
            <a:pPr marL="0" indent="0">
              <a:buNone/>
            </a:pPr>
            <a:r>
              <a:rPr lang="en-US" b="1" dirty="0"/>
              <a:t>Background:</a:t>
            </a:r>
          </a:p>
          <a:p>
            <a:pPr lvl="1">
              <a:buFont typeface="Wingdings" panose="05000000000000000000" pitchFamily="2" charset="2"/>
              <a:buChar char="§"/>
            </a:pPr>
            <a:r>
              <a:rPr lang="en-US" dirty="0"/>
              <a:t>This Tabletop Exercise (TTX) is made available through the Campus Resilience (CR) Program Exercise Starter Kits</a:t>
            </a:r>
          </a:p>
          <a:p>
            <a:pPr lvl="1">
              <a:buFont typeface="Wingdings" panose="05000000000000000000" pitchFamily="2" charset="2"/>
              <a:buChar char="§"/>
            </a:pPr>
            <a:r>
              <a:rPr lang="en-US" dirty="0"/>
              <a:t>Each Exercise Starter Kit aims to support practitioners and senior leaders from the academic community in assessing emergency plans, policies, and procedures while also enhancing overall campus resilience</a:t>
            </a:r>
          </a:p>
          <a:p>
            <a:pPr marL="0" indent="0">
              <a:buNone/>
            </a:pPr>
            <a:r>
              <a:rPr lang="en-US" b="1" dirty="0"/>
              <a:t>Purpose:</a:t>
            </a:r>
          </a:p>
          <a:p>
            <a:pPr lvl="1">
              <a:buFont typeface="Wingdings" panose="05000000000000000000" pitchFamily="2" charset="2"/>
              <a:buChar char="§"/>
            </a:pPr>
            <a:r>
              <a:rPr lang="en-US" dirty="0"/>
              <a:t>This specific Exercise Starter Kit will provide the opportunity to examine response and recovery operations related to an active shooter incident</a:t>
            </a:r>
          </a:p>
          <a:p>
            <a:pPr lvl="1"/>
            <a:endParaRPr lang="en-US" dirty="0"/>
          </a:p>
        </p:txBody>
      </p:sp>
      <p:sp>
        <p:nvSpPr>
          <p:cNvPr id="2" name="Title 1">
            <a:extLst>
              <a:ext uri="{FF2B5EF4-FFF2-40B4-BE49-F238E27FC236}">
                <a16:creationId xmlns:a16="http://schemas.microsoft.com/office/drawing/2014/main" id="{45EB1D01-0F41-4325-93DA-C06E3A9595C8}"/>
              </a:ext>
            </a:extLst>
          </p:cNvPr>
          <p:cNvSpPr>
            <a:spLocks noGrp="1"/>
          </p:cNvSpPr>
          <p:nvPr>
            <p:ph type="title"/>
          </p:nvPr>
        </p:nvSpPr>
        <p:spPr/>
        <p:txBody>
          <a:bodyPr/>
          <a:lstStyle/>
          <a:p>
            <a:r>
              <a:rPr lang="en-US" dirty="0"/>
              <a:t>Exercise Overview</a:t>
            </a:r>
          </a:p>
        </p:txBody>
      </p:sp>
    </p:spTree>
    <p:extLst>
      <p:ext uri="{BB962C8B-B14F-4D97-AF65-F5344CB8AC3E}">
        <p14:creationId xmlns:p14="http://schemas.microsoft.com/office/powerpoint/2010/main" val="4075303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BA06EFE-1485-4DE8-8290-AA4D8E6F250C}"/>
              </a:ext>
            </a:extLst>
          </p:cNvPr>
          <p:cNvSpPr>
            <a:spLocks noGrp="1"/>
          </p:cNvSpPr>
          <p:nvPr>
            <p:ph type="sldNum" sz="quarter" idx="10"/>
          </p:nvPr>
        </p:nvSpPr>
        <p:spPr/>
        <p:txBody>
          <a:bodyPr/>
          <a:lstStyle/>
          <a:p>
            <a:pPr>
              <a:defRPr/>
            </a:pPr>
            <a:fld id="{711C7190-9AC8-425E-9BFB-53B55D98068D}" type="slidenum">
              <a:rPr lang="en-US" altLang="en-US" smtClean="0"/>
              <a:pPr>
                <a:defRPr/>
              </a:pPr>
              <a:t>8</a:t>
            </a:fld>
            <a:endParaRPr lang="en-US" altLang="en-US"/>
          </a:p>
        </p:txBody>
      </p:sp>
      <p:sp>
        <p:nvSpPr>
          <p:cNvPr id="3" name="Content Placeholder 2">
            <a:extLst>
              <a:ext uri="{FF2B5EF4-FFF2-40B4-BE49-F238E27FC236}">
                <a16:creationId xmlns:a16="http://schemas.microsoft.com/office/drawing/2014/main" id="{088EDC8E-D553-41D5-816E-5B0D60EBBEDA}"/>
              </a:ext>
            </a:extLst>
          </p:cNvPr>
          <p:cNvSpPr>
            <a:spLocks noGrp="1"/>
          </p:cNvSpPr>
          <p:nvPr>
            <p:ph idx="1"/>
          </p:nvPr>
        </p:nvSpPr>
        <p:spPr>
          <a:xfrm>
            <a:off x="723900" y="1066800"/>
            <a:ext cx="8115300" cy="4351338"/>
          </a:xfrm>
        </p:spPr>
        <p:txBody>
          <a:bodyPr/>
          <a:lstStyle/>
          <a:p>
            <a:pPr marL="0" indent="0">
              <a:buNone/>
            </a:pPr>
            <a:r>
              <a:rPr lang="en-US" b="1" dirty="0"/>
              <a:t>Scope:</a:t>
            </a:r>
          </a:p>
          <a:p>
            <a:pPr lvl="1">
              <a:buFont typeface="Wingdings" panose="05000000000000000000" pitchFamily="2" charset="2"/>
              <a:buChar char="§"/>
            </a:pPr>
            <a:r>
              <a:rPr lang="en-US" dirty="0"/>
              <a:t>This </a:t>
            </a:r>
            <a:r>
              <a:rPr lang="en-US" dirty="0">
                <a:solidFill>
                  <a:srgbClr val="FF0000"/>
                </a:solidFill>
              </a:rPr>
              <a:t>[insert duration]</a:t>
            </a:r>
            <a:r>
              <a:rPr lang="en-US" dirty="0">
                <a:solidFill>
                  <a:srgbClr val="000000"/>
                </a:solidFill>
              </a:rPr>
              <a:t>-TTX is divided into three Modules:</a:t>
            </a:r>
          </a:p>
          <a:p>
            <a:pPr lvl="2">
              <a:buFont typeface="Times New Roman" panose="02020603050405020304" pitchFamily="18" charset="0"/>
              <a:buChar char="–"/>
            </a:pPr>
            <a:r>
              <a:rPr lang="en-US" b="1" dirty="0">
                <a:solidFill>
                  <a:srgbClr val="000000"/>
                </a:solidFill>
              </a:rPr>
              <a:t>Module 1 </a:t>
            </a:r>
            <a:r>
              <a:rPr lang="en-US" dirty="0">
                <a:solidFill>
                  <a:srgbClr val="000000"/>
                </a:solidFill>
              </a:rPr>
              <a:t>will examine initial response operations to an active shooter incident</a:t>
            </a:r>
          </a:p>
          <a:p>
            <a:pPr lvl="2">
              <a:buFont typeface="Times New Roman" panose="02020603050405020304" pitchFamily="18" charset="0"/>
              <a:buChar char="–"/>
            </a:pPr>
            <a:r>
              <a:rPr lang="en-US" b="1" dirty="0">
                <a:solidFill>
                  <a:srgbClr val="000000"/>
                </a:solidFill>
              </a:rPr>
              <a:t>Module 2</a:t>
            </a:r>
            <a:r>
              <a:rPr lang="en-US" dirty="0">
                <a:solidFill>
                  <a:srgbClr val="000000"/>
                </a:solidFill>
              </a:rPr>
              <a:t> will examine continued response operations during an active shooter incident</a:t>
            </a:r>
          </a:p>
          <a:p>
            <a:pPr lvl="2">
              <a:buFont typeface="Times New Roman" panose="02020603050405020304" pitchFamily="18" charset="0"/>
              <a:buChar char="–"/>
            </a:pPr>
            <a:r>
              <a:rPr lang="en-US" b="1" dirty="0">
                <a:solidFill>
                  <a:srgbClr val="000000"/>
                </a:solidFill>
              </a:rPr>
              <a:t>Module 3</a:t>
            </a:r>
            <a:r>
              <a:rPr lang="en-US" dirty="0">
                <a:solidFill>
                  <a:srgbClr val="000000"/>
                </a:solidFill>
              </a:rPr>
              <a:t> will examine short-term recovery operations following an active shooter incident</a:t>
            </a:r>
          </a:p>
          <a:p>
            <a:pPr lvl="1">
              <a:buFont typeface="Wingdings" panose="05000000000000000000" pitchFamily="2" charset="2"/>
              <a:buChar char="§"/>
            </a:pPr>
            <a:r>
              <a:rPr lang="en-US" dirty="0"/>
              <a:t>Each Module will consist of two activities: </a:t>
            </a:r>
          </a:p>
          <a:p>
            <a:pPr marL="1030288" lvl="2" indent="-342900">
              <a:buFont typeface="+mj-lt"/>
              <a:buAutoNum type="arabicPeriod"/>
            </a:pPr>
            <a:r>
              <a:rPr lang="en-US" b="1" dirty="0">
                <a:solidFill>
                  <a:srgbClr val="000000"/>
                </a:solidFill>
              </a:rPr>
              <a:t>Scenario Overview: </a:t>
            </a:r>
            <a:r>
              <a:rPr lang="en-US" dirty="0">
                <a:solidFill>
                  <a:srgbClr val="000000"/>
                </a:solidFill>
              </a:rPr>
              <a:t>Each Module will contain a detailed overview of the scenario </a:t>
            </a:r>
          </a:p>
          <a:p>
            <a:pPr marL="1030288" lvl="2" indent="-342900">
              <a:buFont typeface="+mj-lt"/>
              <a:buAutoNum type="arabicPeriod"/>
            </a:pPr>
            <a:r>
              <a:rPr lang="en-US" b="1" dirty="0">
                <a:solidFill>
                  <a:srgbClr val="000000"/>
                </a:solidFill>
              </a:rPr>
              <a:t>Facilitated Discussions: </a:t>
            </a:r>
            <a:r>
              <a:rPr lang="en-US" dirty="0">
                <a:solidFill>
                  <a:srgbClr val="000000"/>
                </a:solidFill>
              </a:rPr>
              <a:t>Participants will engage in facilitated discussions surrounding a set of discussion questions </a:t>
            </a:r>
          </a:p>
          <a:p>
            <a:pPr lvl="1"/>
            <a:endParaRPr lang="en-US" sz="2200" dirty="0">
              <a:solidFill>
                <a:srgbClr val="000000"/>
              </a:solidFill>
              <a:highlight>
                <a:srgbClr val="FFFF00"/>
              </a:highlight>
            </a:endParaRPr>
          </a:p>
        </p:txBody>
      </p:sp>
      <p:sp>
        <p:nvSpPr>
          <p:cNvPr id="2" name="Title 1">
            <a:extLst>
              <a:ext uri="{FF2B5EF4-FFF2-40B4-BE49-F238E27FC236}">
                <a16:creationId xmlns:a16="http://schemas.microsoft.com/office/drawing/2014/main" id="{7DF09BA2-833C-4798-874F-AE418CC95EFD}"/>
              </a:ext>
            </a:extLst>
          </p:cNvPr>
          <p:cNvSpPr>
            <a:spLocks noGrp="1"/>
          </p:cNvSpPr>
          <p:nvPr>
            <p:ph type="title"/>
          </p:nvPr>
        </p:nvSpPr>
        <p:spPr/>
        <p:txBody>
          <a:bodyPr/>
          <a:lstStyle/>
          <a:p>
            <a:r>
              <a:rPr lang="en-US" dirty="0"/>
              <a:t>Exercise Overview (cont.)</a:t>
            </a:r>
          </a:p>
        </p:txBody>
      </p:sp>
    </p:spTree>
    <p:extLst>
      <p:ext uri="{BB962C8B-B14F-4D97-AF65-F5344CB8AC3E}">
        <p14:creationId xmlns:p14="http://schemas.microsoft.com/office/powerpoint/2010/main" val="2969523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ED728A-7E9E-461D-9817-405B4E69CDCF}"/>
              </a:ext>
            </a:extLst>
          </p:cNvPr>
          <p:cNvSpPr txBox="1"/>
          <p:nvPr/>
        </p:nvSpPr>
        <p:spPr>
          <a:xfrm>
            <a:off x="1457325" y="5943600"/>
            <a:ext cx="6229350" cy="397032"/>
          </a:xfrm>
          <a:prstGeom prst="rect">
            <a:avLst/>
          </a:prstGeom>
          <a:noFill/>
        </p:spPr>
        <p:txBody>
          <a:bodyPr wrap="square" rtlCol="0">
            <a:spAutoFit/>
          </a:bodyPr>
          <a:lstStyle/>
          <a:p>
            <a:pPr lvl="0" algn="ctr" eaLnBrk="1" fontAlgn="auto" hangingPunct="1">
              <a:lnSpc>
                <a:spcPct val="90000"/>
              </a:lnSpc>
              <a:spcBef>
                <a:spcPts val="600"/>
              </a:spcBef>
              <a:spcAft>
                <a:spcPts val="600"/>
              </a:spcAft>
            </a:pPr>
            <a:r>
              <a:rPr lang="en-US" sz="2200">
                <a:solidFill>
                  <a:prstClr val="white"/>
                </a:solidFill>
                <a:latin typeface="Times New Roman" panose="02020603050405020304" pitchFamily="18" charset="0"/>
                <a:cs typeface="Times New Roman" panose="02020603050405020304" pitchFamily="18" charset="0"/>
              </a:rPr>
              <a:t>**</a:t>
            </a:r>
            <a:r>
              <a:rPr lang="en-US" sz="2200" b="1">
                <a:solidFill>
                  <a:prstClr val="white"/>
                </a:solidFill>
                <a:latin typeface="Times New Roman" panose="02020603050405020304" pitchFamily="18" charset="0"/>
                <a:cs typeface="Times New Roman" panose="02020603050405020304" pitchFamily="18" charset="0"/>
              </a:rPr>
              <a:t>Delete slide prior to conduct**</a:t>
            </a:r>
            <a:endParaRPr lang="en-US" sz="2200" dirty="0">
              <a:solidFill>
                <a:prstClr val="white"/>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820AD200-E80D-4560-8FE6-0D23B05585BA}"/>
              </a:ext>
            </a:extLst>
          </p:cNvPr>
          <p:cNvSpPr>
            <a:spLocks noGrp="1"/>
          </p:cNvSpPr>
          <p:nvPr>
            <p:ph type="body" sz="quarter" idx="10"/>
          </p:nvPr>
        </p:nvSpPr>
        <p:spPr/>
        <p:txBody>
          <a:bodyPr/>
          <a:lstStyle/>
          <a:p>
            <a:r>
              <a:rPr lang="en-US" dirty="0"/>
              <a:t>The exercise objectives contained in the following slide(s) are provided as sample objectives</a:t>
            </a:r>
          </a:p>
          <a:p>
            <a:r>
              <a:rPr lang="en-US" dirty="0"/>
              <a:t>These can be tailored as appropriate to align with the overarching goals and desired outcomes for the exercise</a:t>
            </a:r>
          </a:p>
          <a:p>
            <a:r>
              <a:rPr lang="en-US" dirty="0"/>
              <a:t>Please note that changes made to these objectives will need to be reflected in the associated Facilitator Guide and Situation Manual for this scenario </a:t>
            </a:r>
          </a:p>
          <a:p>
            <a:pPr marL="0" indent="0" algn="ctr">
              <a:buNone/>
            </a:pPr>
            <a:endParaRPr lang="en-US" dirty="0"/>
          </a:p>
        </p:txBody>
      </p:sp>
      <p:sp>
        <p:nvSpPr>
          <p:cNvPr id="2" name="Title 1">
            <a:extLst>
              <a:ext uri="{FF2B5EF4-FFF2-40B4-BE49-F238E27FC236}">
                <a16:creationId xmlns:a16="http://schemas.microsoft.com/office/drawing/2014/main" id="{F088A017-23C4-4EF3-B15A-9635359B7BF1}"/>
              </a:ext>
            </a:extLst>
          </p:cNvPr>
          <p:cNvSpPr>
            <a:spLocks noGrp="1"/>
          </p:cNvSpPr>
          <p:nvPr>
            <p:ph type="title"/>
          </p:nvPr>
        </p:nvSpPr>
        <p:spPr/>
        <p:txBody>
          <a:bodyPr/>
          <a:lstStyle/>
          <a:p>
            <a:r>
              <a:rPr lang="en-US" dirty="0"/>
              <a:t>READ FIRST</a:t>
            </a:r>
          </a:p>
        </p:txBody>
      </p:sp>
    </p:spTree>
    <p:extLst>
      <p:ext uri="{BB962C8B-B14F-4D97-AF65-F5344CB8AC3E}">
        <p14:creationId xmlns:p14="http://schemas.microsoft.com/office/powerpoint/2010/main" val="331579417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HS_Templa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DHS_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HS_Templa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662482be-791f-46d4-86b5-fac5be26931c"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B4EA48D79F7E4C40870AD9958522A24C" ma:contentTypeVersion="8" ma:contentTypeDescription="Create a new document." ma:contentTypeScope="" ma:versionID="3136f5b8912b66508f4434b43a52be85">
  <xsd:schema xmlns:xsd="http://www.w3.org/2001/XMLSchema" xmlns:xs="http://www.w3.org/2001/XMLSchema" xmlns:p="http://schemas.microsoft.com/office/2006/metadata/properties" xmlns:ns2="c0a539e5-cd07-4dc1-ab3b-82065fc22058" xmlns:ns3="http://schemas.microsoft.com/sharepoint/v3/fields" targetNamespace="http://schemas.microsoft.com/office/2006/metadata/properties" ma:root="true" ma:fieldsID="c2e613d8a02d06552e0b6e931d884269" ns2:_="" ns3:_="">
    <xsd:import namespace="c0a539e5-cd07-4dc1-ab3b-82065fc22058"/>
    <xsd:import namespace="http://schemas.microsoft.com/sharepoint/v3/fields"/>
    <xsd:element name="properties">
      <xsd:complexType>
        <xsd:sequence>
          <xsd:element name="documentManagement">
            <xsd:complexType>
              <xsd:all>
                <xsd:element ref="ns2:_dlc_DocId" minOccurs="0"/>
                <xsd:element ref="ns2:_dlc_DocIdUrl" minOccurs="0"/>
                <xsd:element ref="ns2:_dlc_DocIdPersistId" minOccurs="0"/>
                <xsd:element ref="ns3:_DCDateModifi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a539e5-cd07-4dc1-ab3b-82065fc2205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Modified" ma:index="11" nillable="true" ma:displayName="Date Modified" ma:description="The date on which this resource was last modified" ma:format="DateTime" ma:indexed="true" ma:internalName="_DCDateModifie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_dlc_DocId xmlns="c0a539e5-cd07-4dc1-ab3b-82065fc22058">CGPROJECT-1159893215-548</_dlc_DocId>
    <_dlc_DocIdUrl xmlns="c0a539e5-cd07-4dc1-ab3b-82065fc22058">
      <Url>https://cadmus.sharepoint.com/sites/projects/2495/_layouts/15/DocIdRedir.aspx?ID=CGPROJECT-1159893215-548</Url>
      <Description>CGPROJECT-1159893215-548</Description>
    </_dlc_DocIdUrl>
    <_DCDateModified xmlns="http://schemas.microsoft.com/sharepoint/v3/fields" xsi:nil="true"/>
  </documentManagement>
</p:properties>
</file>

<file path=customXml/itemProps1.xml><?xml version="1.0" encoding="utf-8"?>
<ds:datastoreItem xmlns:ds="http://schemas.openxmlformats.org/officeDocument/2006/customXml" ds:itemID="{EF5046CA-07BC-49F2-BB3E-530A69A7ABA0}"/>
</file>

<file path=customXml/itemProps2.xml><?xml version="1.0" encoding="utf-8"?>
<ds:datastoreItem xmlns:ds="http://schemas.openxmlformats.org/officeDocument/2006/customXml" ds:itemID="{69812B02-0FEE-49A6-898D-48C46405A1D1}"/>
</file>

<file path=customXml/itemProps3.xml><?xml version="1.0" encoding="utf-8"?>
<ds:datastoreItem xmlns:ds="http://schemas.openxmlformats.org/officeDocument/2006/customXml" ds:itemID="{A57F570F-2343-409C-807E-36655AA28562}"/>
</file>

<file path=customXml/itemProps4.xml><?xml version="1.0" encoding="utf-8"?>
<ds:datastoreItem xmlns:ds="http://schemas.openxmlformats.org/officeDocument/2006/customXml" ds:itemID="{0E44FEF8-5224-4196-8C3E-8D294F626442}"/>
</file>

<file path=customXml/itemProps5.xml><?xml version="1.0" encoding="utf-8"?>
<ds:datastoreItem xmlns:ds="http://schemas.openxmlformats.org/officeDocument/2006/customXml" ds:itemID="{4329A93E-EABC-433E-B402-5A03958DB20F}"/>
</file>

<file path=docProps/app.xml><?xml version="1.0" encoding="utf-8"?>
<Properties xmlns="http://schemas.openxmlformats.org/officeDocument/2006/extended-properties" xmlns:vt="http://schemas.openxmlformats.org/officeDocument/2006/docPropsVTypes">
  <Template>DHS_Template</Template>
  <TotalTime>0</TotalTime>
  <Words>2495</Words>
  <Application>Microsoft Office PowerPoint</Application>
  <PresentationFormat>On-screen Show (4:3)</PresentationFormat>
  <Paragraphs>318</Paragraphs>
  <Slides>43</Slides>
  <Notes>41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43</vt:i4>
      </vt:variant>
    </vt:vector>
  </HeadingPairs>
  <TitlesOfParts>
    <vt:vector size="49" baseType="lpstr">
      <vt:lpstr>Arial</vt:lpstr>
      <vt:lpstr>Times</vt:lpstr>
      <vt:lpstr>Times New Roman</vt:lpstr>
      <vt:lpstr>Wingdings</vt:lpstr>
      <vt:lpstr>Custom Design</vt:lpstr>
      <vt:lpstr>DHS_Template</vt:lpstr>
      <vt:lpstr>Campus Resilience Program       Exercise Starter Kit </vt:lpstr>
      <vt:lpstr>READ FIRST</vt:lpstr>
      <vt:lpstr>Welcome and Introductions</vt:lpstr>
      <vt:lpstr>Administrative Remarks</vt:lpstr>
      <vt:lpstr>Exercise Schedule</vt:lpstr>
      <vt:lpstr>Exercise Overview</vt:lpstr>
      <vt:lpstr>Exercise Overview</vt:lpstr>
      <vt:lpstr>Exercise Overview (cont.)</vt:lpstr>
      <vt:lpstr>READ FIRST</vt:lpstr>
      <vt:lpstr>Exercise Objectives</vt:lpstr>
      <vt:lpstr>Participant Roles and Responsibilities</vt:lpstr>
      <vt:lpstr>Participating Organizations</vt:lpstr>
      <vt:lpstr>Exercise Guidelines </vt:lpstr>
      <vt:lpstr>Assumptions and Artificialities</vt:lpstr>
      <vt:lpstr>Start of Exercise</vt:lpstr>
      <vt:lpstr>Module 1: Initial Response</vt:lpstr>
      <vt:lpstr>Module 1: Scenario Overview </vt:lpstr>
      <vt:lpstr>Module 1: Scenario Overview (cont.)</vt:lpstr>
      <vt:lpstr>Module 1: Discussion Questions (1/4)</vt:lpstr>
      <vt:lpstr>Module 1: Discussion Questions (2/4)</vt:lpstr>
      <vt:lpstr>Module 1: Discussion Questions (3/4)</vt:lpstr>
      <vt:lpstr>Module 1: Discussion Questions (4/4)</vt:lpstr>
      <vt:lpstr>Break</vt:lpstr>
      <vt:lpstr>Module 2: Continued Response</vt:lpstr>
      <vt:lpstr>Module 2: Scenario Overview </vt:lpstr>
      <vt:lpstr>Module 2: Scenario Overview (cont.)</vt:lpstr>
      <vt:lpstr>Module 2: Discussion Questions (1/4)</vt:lpstr>
      <vt:lpstr>Module 2: Discussion Questions (2/4)</vt:lpstr>
      <vt:lpstr>Module 2: Discussion Questions (3/4)</vt:lpstr>
      <vt:lpstr>Module 2: Discussion Questions (4/4)</vt:lpstr>
      <vt:lpstr>Break</vt:lpstr>
      <vt:lpstr>Module 3: Short-Term Recovery</vt:lpstr>
      <vt:lpstr>Module 3: Scenario Overview </vt:lpstr>
      <vt:lpstr>Module 3: Discussion Questions (1/4)</vt:lpstr>
      <vt:lpstr>Module 3: Discussion Questions (2/4)</vt:lpstr>
      <vt:lpstr>Module 3: Discussion Questions (3/4)</vt:lpstr>
      <vt:lpstr>Module 3: Discussion Questions (4/4)</vt:lpstr>
      <vt:lpstr>End of Exercise</vt:lpstr>
      <vt:lpstr>Exercise Hot Wash</vt:lpstr>
      <vt:lpstr>Hot Wash Overview</vt:lpstr>
      <vt:lpstr>Closing Remarks</vt:lpstr>
      <vt:lpstr>Adjournment</vt:lpstr>
      <vt:lpstr>Campus Resilience Program       Exercise Starter Kit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2018-06-01T14:15:31Z</dcterms:created>
  <dcterms:modified xsi:type="dcterms:W3CDTF">2018-06-01T19:00:02Z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0x010100B4EA48D79F7E4C40870AD9958522A24C</vt:lpwstr>
  </property>
  <property fmtid="{D5CDD505-2E9C-101B-9397-08002B2CF9AE}" pid="3" name="_dlc_DocIdItemGuid">
    <vt:lpwstr>9dc06795-9cc3-44ae-abee-d609d8978626</vt:lpwstr>
  </property>
</Properties>
</file>